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handoutMasterIdLst>
    <p:handoutMasterId r:id="rId49"/>
  </p:handoutMasterIdLst>
  <p:sldIdLst>
    <p:sldId id="257" r:id="rId3"/>
    <p:sldId id="258" r:id="rId4"/>
    <p:sldId id="297" r:id="rId5"/>
    <p:sldId id="296" r:id="rId6"/>
    <p:sldId id="298" r:id="rId7"/>
    <p:sldId id="334" r:id="rId8"/>
    <p:sldId id="335" r:id="rId9"/>
    <p:sldId id="336" r:id="rId10"/>
    <p:sldId id="323" r:id="rId11"/>
    <p:sldId id="337" r:id="rId12"/>
    <p:sldId id="338" r:id="rId13"/>
    <p:sldId id="339" r:id="rId14"/>
    <p:sldId id="300" r:id="rId15"/>
    <p:sldId id="322" r:id="rId16"/>
    <p:sldId id="324" r:id="rId17"/>
    <p:sldId id="269" r:id="rId18"/>
    <p:sldId id="326" r:id="rId19"/>
    <p:sldId id="330" r:id="rId20"/>
    <p:sldId id="371" r:id="rId21"/>
    <p:sldId id="367" r:id="rId22"/>
    <p:sldId id="368" r:id="rId23"/>
    <p:sldId id="369" r:id="rId24"/>
    <p:sldId id="370" r:id="rId25"/>
    <p:sldId id="372" r:id="rId26"/>
    <p:sldId id="378" r:id="rId27"/>
    <p:sldId id="373" r:id="rId28"/>
    <p:sldId id="348" r:id="rId29"/>
    <p:sldId id="374" r:id="rId30"/>
    <p:sldId id="375" r:id="rId31"/>
    <p:sldId id="376" r:id="rId32"/>
    <p:sldId id="379" r:id="rId33"/>
    <p:sldId id="377" r:id="rId34"/>
    <p:sldId id="380" r:id="rId35"/>
    <p:sldId id="381" r:id="rId36"/>
    <p:sldId id="382" r:id="rId37"/>
    <p:sldId id="383" r:id="rId38"/>
    <p:sldId id="384" r:id="rId39"/>
    <p:sldId id="385" r:id="rId40"/>
    <p:sldId id="386" r:id="rId41"/>
    <p:sldId id="340" r:id="rId42"/>
    <p:sldId id="387" r:id="rId43"/>
    <p:sldId id="391" r:id="rId44"/>
    <p:sldId id="388" r:id="rId45"/>
    <p:sldId id="390" r:id="rId46"/>
    <p:sldId id="279"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9D5"/>
    <a:srgbClr val="F3C900"/>
    <a:srgbClr val="FFD000"/>
    <a:srgbClr val="40B1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660"/>
  </p:normalViewPr>
  <p:slideViewPr>
    <p:cSldViewPr snapToGrid="0">
      <p:cViewPr varScale="1">
        <p:scale>
          <a:sx n="86" d="100"/>
          <a:sy n="86" d="100"/>
        </p:scale>
        <p:origin x="46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handoutMaster" Target="handoutMasters/handoutMaster1.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charset="0"/>
                <a:cs typeface="Calibri" panose="020F050202020403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charset="0"/>
                <a:cs typeface="Calibri" panose="020F05020202040302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charset="0"/>
                <a:cs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charset="0"/>
                <a:cs typeface="Calibri" panose="020F05020202040302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Calibri" panose="020F0502020204030204" charset="0"/>
      </a:defRPr>
    </a:lvl1pPr>
    <a:lvl2pPr marL="457200" algn="l" defTabSz="914400" rtl="0" eaLnBrk="1" latinLnBrk="0" hangingPunct="1">
      <a:defRPr sz="1200" kern="1200">
        <a:solidFill>
          <a:schemeClr val="tx1"/>
        </a:solidFill>
        <a:latin typeface="+mn-lt"/>
        <a:ea typeface="Calibri" panose="020F0502020204030204" charset="0"/>
        <a:cs typeface="Calibri" panose="020F0502020204030204" charset="0"/>
      </a:defRPr>
    </a:lvl2pPr>
    <a:lvl3pPr marL="914400" algn="l" defTabSz="914400" rtl="0" eaLnBrk="1" latinLnBrk="0" hangingPunct="1">
      <a:defRPr sz="1200" kern="1200">
        <a:solidFill>
          <a:schemeClr val="tx1"/>
        </a:solidFill>
        <a:latin typeface="+mn-lt"/>
        <a:ea typeface="Calibri" panose="020F0502020204030204" charset="0"/>
        <a:cs typeface="Calibri" panose="020F0502020204030204" charset="0"/>
      </a:defRPr>
    </a:lvl3pPr>
    <a:lvl4pPr marL="1371600" algn="l" defTabSz="914400" rtl="0" eaLnBrk="1" latinLnBrk="0" hangingPunct="1">
      <a:defRPr sz="1200" kern="1200">
        <a:solidFill>
          <a:schemeClr val="tx1"/>
        </a:solidFill>
        <a:latin typeface="+mn-lt"/>
        <a:ea typeface="Calibri" panose="020F0502020204030204" charset="0"/>
        <a:cs typeface="Calibri" panose="020F0502020204030204" charset="0"/>
      </a:defRPr>
    </a:lvl4pPr>
    <a:lvl5pPr marL="1828800" algn="l" defTabSz="914400" rtl="0" eaLnBrk="1" latinLnBrk="0" hangingPunct="1">
      <a:defRPr sz="1200" kern="1200">
        <a:solidFill>
          <a:schemeClr val="tx1"/>
        </a:solidFill>
        <a:latin typeface="+mn-lt"/>
        <a:ea typeface="Calibri" panose="020F0502020204030204" charset="0"/>
        <a:cs typeface="Calibri" panose="020F050202020403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8185260-5B6C-484A-8636-B5911F59C7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F3C3A-4CFF-45E7-A74F-3D5C546B81C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185260-5B6C-484A-8636-B5911F59C7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F3C3A-4CFF-45E7-A74F-3D5C546B81C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185260-5B6C-484A-8636-B5911F59C7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F3C3A-4CFF-45E7-A74F-3D5C546B81C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185260-5B6C-484A-8636-B5911F59C7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F3C3A-4CFF-45E7-A74F-3D5C546B81C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48185260-5B6C-484A-8636-B5911F59C7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5F3C3A-4CFF-45E7-A74F-3D5C546B81C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185260-5B6C-484A-8636-B5911F59C7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F3C3A-4CFF-45E7-A74F-3D5C546B81C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185260-5B6C-484A-8636-B5911F59C79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5F3C3A-4CFF-45E7-A74F-3D5C546B81C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185260-5B6C-484A-8636-B5911F59C79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5F3C3A-4CFF-45E7-A74F-3D5C546B81C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185260-5B6C-484A-8636-B5911F59C79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5F3C3A-4CFF-45E7-A74F-3D5C546B81C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8185260-5B6C-484A-8636-B5911F59C7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F3C3A-4CFF-45E7-A74F-3D5C546B81C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8185260-5B6C-484A-8636-B5911F59C7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5F3C3A-4CFF-45E7-A74F-3D5C546B81C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charset="0"/>
                <a:ea typeface="Calibri" panose="020F0502020204030204" charset="0"/>
                <a:cs typeface="Calibri" panose="020F0502020204030204" charset="0"/>
              </a:defRPr>
            </a:lvl1pPr>
          </a:lstStyle>
          <a:p>
            <a:fld id="{48185260-5B6C-484A-8636-B5911F59C79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charset="0"/>
                <a:ea typeface="Calibri" panose="020F0502020204030204" charset="0"/>
                <a:cs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charset="0"/>
                <a:ea typeface="Calibri" panose="020F0502020204030204" charset="0"/>
                <a:cs typeface="Calibri" panose="020F0502020204030204" charset="0"/>
              </a:defRPr>
            </a:lvl1pPr>
          </a:lstStyle>
          <a:p>
            <a:fld id="{F75F3C3A-4CFF-45E7-A74F-3D5C546B81C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charset="0"/>
          <a:ea typeface="Calibri" panose="020F0502020204030204" charset="0"/>
          <a:cs typeface="Calibri" panose="020F05020202040302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charset="0"/>
          <a:ea typeface="Calibri" panose="020F0502020204030204" charset="0"/>
          <a:cs typeface="Calibri" panose="020F050202020403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charset="0"/>
          <a:ea typeface="Calibri" panose="020F0502020204030204" charset="0"/>
          <a:cs typeface="Calibri" panose="020F05020202040302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charset="0"/>
          <a:ea typeface="Calibri" panose="020F0502020204030204" charset="0"/>
          <a:cs typeface="Calibri" panose="020F05020202040302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Calibri" panose="020F0502020204030204" charset="0"/>
          <a:cs typeface="Calibri" panose="020F05020202040302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charset="0"/>
          <a:ea typeface="Calibri" panose="020F0502020204030204" charset="0"/>
          <a:cs typeface="Calibri" panose="020F0502020204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emf"/><Relationship Id="rId1"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3.emf"/><Relationship Id="rId1" Type="http://schemas.openxmlformats.org/officeDocument/2006/relationships/image" Target="../media/image4.emf"/></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emf"/><Relationship Id="rId2" Type="http://schemas.openxmlformats.org/officeDocument/2006/relationships/image" Target="../media/image4.emf"/><Relationship Id="rId1" Type="http://schemas.openxmlformats.org/officeDocument/2006/relationships/image" Target="../media/image3.emf"/></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3.emf"/><Relationship Id="rId1" Type="http://schemas.openxmlformats.org/officeDocument/2006/relationships/image" Target="../media/image4.emf"/></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3.emf"/><Relationship Id="rId1" Type="http://schemas.openxmlformats.org/officeDocument/2006/relationships/image" Target="../media/image4.emf"/></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3.emf"/><Relationship Id="rId1" Type="http://schemas.openxmlformats.org/officeDocument/2006/relationships/image" Target="../media/image4.emf"/></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3.emf"/><Relationship Id="rId1" Type="http://schemas.openxmlformats.org/officeDocument/2006/relationships/image" Target="../media/image4.emf"/></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3.emf"/><Relationship Id="rId1" Type="http://schemas.openxmlformats.org/officeDocument/2006/relationships/image" Target="../media/image4.emf"/></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emf"/></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emf"/><Relationship Id="rId1" Type="http://schemas.openxmlformats.org/officeDocument/2006/relationships/image" Target="../media/image4.emf"/></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jpeg"/><Relationship Id="rId2" Type="http://schemas.openxmlformats.org/officeDocument/2006/relationships/image" Target="../media/image3.emf"/><Relationship Id="rId1" Type="http://schemas.openxmlformats.org/officeDocument/2006/relationships/image" Target="../media/image4.emf"/></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emf"/><Relationship Id="rId1" Type="http://schemas.openxmlformats.org/officeDocument/2006/relationships/image" Target="../media/image4.emf"/></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emf"/><Relationship Id="rId1" Type="http://schemas.openxmlformats.org/officeDocument/2006/relationships/image" Target="../media/image4.emf"/></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image" Target="../media/image4.emf"/></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4.emf"/><Relationship Id="rId1" Type="http://schemas.openxmlformats.org/officeDocument/2006/relationships/image" Target="../media/image3.emf"/></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37.wmf"/><Relationship Id="rId3" Type="http://schemas.openxmlformats.org/officeDocument/2006/relationships/oleObject" Target="../embeddings/oleObject1.bin"/><Relationship Id="rId2" Type="http://schemas.openxmlformats.org/officeDocument/2006/relationships/image" Target="../media/image3.emf"/><Relationship Id="rId1" Type="http://schemas.openxmlformats.org/officeDocument/2006/relationships/image" Target="../media/image4.emf"/></Relationships>
</file>

<file path=ppt/slides/_rels/slide27.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4.emf"/><Relationship Id="rId2" Type="http://schemas.openxmlformats.org/officeDocument/2006/relationships/image" Target="../media/image38.wmf"/><Relationship Id="rId1"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emf"/><Relationship Id="rId1" Type="http://schemas.openxmlformats.org/officeDocument/2006/relationships/image" Target="../media/image4.emf"/></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emf"/><Relationship Id="rId1" Type="http://schemas.openxmlformats.org/officeDocument/2006/relationships/image" Target="../media/image4.emf"/></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emf"/><Relationship Id="rId1" Type="http://schemas.openxmlformats.org/officeDocument/2006/relationships/image" Target="../media/image4.emf"/></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4.emf"/><Relationship Id="rId1" Type="http://schemas.openxmlformats.org/officeDocument/2006/relationships/image" Target="../media/image3.emf"/></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3.emf"/><Relationship Id="rId1" Type="http://schemas.openxmlformats.org/officeDocument/2006/relationships/image" Target="../media/image4.emf"/></Relationships>
</file>

<file path=ppt/slides/_rels/slide33.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7.xml"/><Relationship Id="rId5" Type="http://schemas.openxmlformats.org/officeDocument/2006/relationships/image" Target="../media/image44.wmf"/><Relationship Id="rId4" Type="http://schemas.openxmlformats.org/officeDocument/2006/relationships/oleObject" Target="../embeddings/oleObject3.bin"/><Relationship Id="rId3" Type="http://schemas.openxmlformats.org/officeDocument/2006/relationships/hyperlink" Target="https://www.scrum.org/" TargetMode="External"/><Relationship Id="rId2" Type="http://schemas.openxmlformats.org/officeDocument/2006/relationships/image" Target="../media/image3.emf"/><Relationship Id="rId1" Type="http://schemas.openxmlformats.org/officeDocument/2006/relationships/image" Target="../media/image4.emf"/></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45.wmf"/><Relationship Id="rId3" Type="http://schemas.openxmlformats.org/officeDocument/2006/relationships/oleObject" Target="../embeddings/oleObject4.bin"/><Relationship Id="rId2" Type="http://schemas.openxmlformats.org/officeDocument/2006/relationships/image" Target="../media/image3.emf"/><Relationship Id="rId1" Type="http://schemas.openxmlformats.org/officeDocument/2006/relationships/image" Target="../media/image4.emf"/></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3.emf"/><Relationship Id="rId1" Type="http://schemas.openxmlformats.org/officeDocument/2006/relationships/image" Target="../media/image4.emf"/></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png"/><Relationship Id="rId2" Type="http://schemas.openxmlformats.org/officeDocument/2006/relationships/image" Target="../media/image3.emf"/><Relationship Id="rId1" Type="http://schemas.openxmlformats.org/officeDocument/2006/relationships/image" Target="../media/image4.emf"/></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8.png"/><Relationship Id="rId3" Type="http://schemas.openxmlformats.org/officeDocument/2006/relationships/hyperlink" Target="https://www.scrum.org/" TargetMode="External"/><Relationship Id="rId2" Type="http://schemas.openxmlformats.org/officeDocument/2006/relationships/image" Target="../media/image3.emf"/><Relationship Id="rId1" Type="http://schemas.openxmlformats.org/officeDocument/2006/relationships/image" Target="../media/image4.e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emf"/><Relationship Id="rId1" Type="http://schemas.openxmlformats.org/officeDocument/2006/relationships/image" Target="../media/image4.emf"/></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www.scrum.org/open-assessments" TargetMode="External"/><Relationship Id="rId3" Type="http://schemas.openxmlformats.org/officeDocument/2006/relationships/hyperlink" Target="https://scrumguides.org/scrum-guide.html" TargetMode="External"/><Relationship Id="rId2" Type="http://schemas.openxmlformats.org/officeDocument/2006/relationships/image" Target="../media/image3.emf"/><Relationship Id="rId1" Type="http://schemas.openxmlformats.org/officeDocument/2006/relationships/image" Target="../media/image4.emf"/></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emf"/><Relationship Id="rId2" Type="http://schemas.openxmlformats.org/officeDocument/2006/relationships/image" Target="../media/image9.GIF"/><Relationship Id="rId1" Type="http://schemas.openxmlformats.org/officeDocument/2006/relationships/image" Target="../media/image3.emf"/></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image" Target="../media/image4.emf"/><Relationship Id="rId1" Type="http://schemas.openxmlformats.org/officeDocument/2006/relationships/image" Target="../media/image3.emf"/></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3.emf"/><Relationship Id="rId1" Type="http://schemas.openxmlformats.org/officeDocument/2006/relationships/image" Target="../media/image4.emf"/></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3.emf"/><Relationship Id="rId1" Type="http://schemas.openxmlformats.org/officeDocument/2006/relationships/image" Target="../media/image4.emf"/></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image" Target="../media/image3.emf"/><Relationship Id="rId1" Type="http://schemas.openxmlformats.org/officeDocument/2006/relationships/image" Target="../media/image4.emf"/></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3.png"/><Relationship Id="rId2" Type="http://schemas.openxmlformats.org/officeDocument/2006/relationships/image" Target="../media/image3.emf"/><Relationship Id="rId1" Type="http://schemas.openxmlformats.org/officeDocument/2006/relationships/image" Target="../media/image4.emf"/></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image" Target="../media/image3.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e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em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image" Target="../media/image4.emf"/></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svg"/><Relationship Id="rId3" Type="http://schemas.openxmlformats.org/officeDocument/2006/relationships/image" Target="../media/image12.png"/><Relationship Id="rId2" Type="http://schemas.openxmlformats.org/officeDocument/2006/relationships/image" Target="../media/image4.emf"/><Relationship Id="rId1"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01947" y="120836"/>
            <a:ext cx="7242235" cy="4507606"/>
            <a:chOff x="-642827" y="-801142"/>
            <a:chExt cx="13477653" cy="8460283"/>
          </a:xfrm>
        </p:grpSpPr>
        <p:pic>
          <p:nvPicPr>
            <p:cNvPr id="5" name="图片 4"/>
            <p:cNvPicPr>
              <a:picLocks noChangeAspect="1"/>
            </p:cNvPicPr>
            <p:nvPr/>
          </p:nvPicPr>
          <p:blipFill>
            <a:blip r:embed="rId1"/>
            <a:stretch>
              <a:fillRect/>
            </a:stretch>
          </p:blipFill>
          <p:spPr>
            <a:xfrm>
              <a:off x="-642827" y="-801142"/>
              <a:ext cx="13477653" cy="8460283"/>
            </a:xfrm>
            <a:prstGeom prst="rect">
              <a:avLst/>
            </a:prstGeom>
          </p:spPr>
        </p:pic>
        <p:pic>
          <p:nvPicPr>
            <p:cNvPr id="6" name="图片 5"/>
            <p:cNvPicPr>
              <a:picLocks noChangeAspect="1"/>
            </p:cNvPicPr>
            <p:nvPr/>
          </p:nvPicPr>
          <p:blipFill>
            <a:blip r:embed="rId2"/>
            <a:stretch>
              <a:fillRect/>
            </a:stretch>
          </p:blipFill>
          <p:spPr>
            <a:xfrm>
              <a:off x="2234354" y="119835"/>
              <a:ext cx="7723292" cy="6618329"/>
            </a:xfrm>
            <a:prstGeom prst="rect">
              <a:avLst/>
            </a:prstGeom>
          </p:spPr>
        </p:pic>
      </p:grpSp>
      <p:pic>
        <p:nvPicPr>
          <p:cNvPr id="7" name="图片 6"/>
          <p:cNvPicPr>
            <a:picLocks noChangeAspect="1"/>
          </p:cNvPicPr>
          <p:nvPr/>
        </p:nvPicPr>
        <p:blipFill>
          <a:blip r:embed="rId3"/>
          <a:stretch>
            <a:fillRect/>
          </a:stretch>
        </p:blipFill>
        <p:spPr>
          <a:xfrm flipV="1">
            <a:off x="2441701" y="5834860"/>
            <a:ext cx="6661533" cy="151200"/>
          </a:xfrm>
          <a:prstGeom prst="rect">
            <a:avLst/>
          </a:prstGeom>
        </p:spPr>
      </p:pic>
      <p:sp>
        <p:nvSpPr>
          <p:cNvPr id="8" name="文本框 7"/>
          <p:cNvSpPr txBox="1"/>
          <p:nvPr/>
        </p:nvSpPr>
        <p:spPr>
          <a:xfrm>
            <a:off x="2306616" y="5036165"/>
            <a:ext cx="7092991" cy="645160"/>
          </a:xfrm>
          <a:prstGeom prst="rect">
            <a:avLst/>
          </a:prstGeom>
          <a:noFill/>
        </p:spPr>
        <p:txBody>
          <a:bodyPr wrap="square" rtlCol="0">
            <a:spAutoFit/>
          </a:bodyPr>
          <a:lstStyle/>
          <a:p>
            <a:pPr algn="ctr"/>
            <a:r>
              <a:rPr lang="en-US" altLang="ja-JP" sz="3600" b="1" dirty="0">
                <a:solidFill>
                  <a:srgbClr val="030000"/>
                </a:solidFill>
                <a:latin typeface="Calibri" panose="020F0502020204030204" charset="0"/>
                <a:ea typeface="Calibri" panose="020F0502020204030204" charset="0"/>
                <a:cs typeface="Calibri" panose="020F0502020204030204" charset="0"/>
              </a:rPr>
              <a:t>PROFESSIONAL SCRUM MASTER™ I</a:t>
            </a:r>
            <a:endParaRPr lang="en-US" altLang="ja-JP" sz="3600" b="1" dirty="0">
              <a:solidFill>
                <a:srgbClr val="030000"/>
              </a:solidFill>
              <a:latin typeface="Calibri" panose="020F0502020204030204" charset="0"/>
              <a:ea typeface="Calibri" panose="020F0502020204030204" charset="0"/>
              <a:cs typeface="Calibri" panose="020F0502020204030204" charset="0"/>
            </a:endParaRPr>
          </a:p>
        </p:txBody>
      </p:sp>
      <p:sp>
        <p:nvSpPr>
          <p:cNvPr id="2" name="文本框 7"/>
          <p:cNvSpPr txBox="1"/>
          <p:nvPr/>
        </p:nvSpPr>
        <p:spPr>
          <a:xfrm>
            <a:off x="2306616" y="4237335"/>
            <a:ext cx="7092991" cy="706755"/>
          </a:xfrm>
          <a:prstGeom prst="rect">
            <a:avLst/>
          </a:prstGeom>
          <a:noFill/>
        </p:spPr>
        <p:txBody>
          <a:bodyPr wrap="square" rtlCol="0">
            <a:spAutoFit/>
          </a:bodyPr>
          <a:lstStyle/>
          <a:p>
            <a:pPr algn="ctr"/>
            <a:r>
              <a:rPr lang="ja-JP" altLang="en-US" sz="4000" b="1" dirty="0">
                <a:solidFill>
                  <a:srgbClr val="030000"/>
                </a:solidFill>
                <a:latin typeface="Calibri" panose="020F0502020204030204" charset="0"/>
                <a:ea typeface="Calibri" panose="020F0502020204030204" charset="0"/>
                <a:cs typeface="Calibri" panose="020F0502020204030204" charset="0"/>
              </a:rPr>
              <a:t>ナレージ共有会</a:t>
            </a:r>
            <a:endParaRPr lang="ja-JP" altLang="en-US" sz="4000" b="1" dirty="0">
              <a:solidFill>
                <a:srgbClr val="030000"/>
              </a:solidFill>
              <a:latin typeface="Calibri" panose="020F0502020204030204" charset="0"/>
              <a:ea typeface="Calibri" panose="020F0502020204030204" charset="0"/>
              <a:cs typeface="Calibri" panose="020F0502020204030204" charset="0"/>
            </a:endParaRPr>
          </a:p>
        </p:txBody>
      </p:sp>
      <p:sp>
        <p:nvSpPr>
          <p:cNvPr id="11" name="文本框 10"/>
          <p:cNvSpPr txBox="1"/>
          <p:nvPr/>
        </p:nvSpPr>
        <p:spPr>
          <a:xfrm>
            <a:off x="2441556" y="6208310"/>
            <a:ext cx="1901483" cy="307777"/>
          </a:xfrm>
          <a:prstGeom prst="rect">
            <a:avLst/>
          </a:prstGeom>
          <a:noFill/>
          <a:extLst>
            <a:ext uri="{909E8E84-426E-40DD-AFC4-6F175D3DCCD1}">
              <a14:hiddenFill xmlns:a14="http://schemas.microsoft.com/office/drawing/2010/main">
                <a:solidFill>
                  <a:srgbClr val="90C9D5"/>
                </a:solidFill>
              </a14:hiddenFill>
            </a:ext>
          </a:extLst>
        </p:spPr>
        <p:txBody>
          <a:bodyPr wrap="none" rtlCol="0">
            <a:spAutoFit/>
          </a:bodyPr>
          <a:lstStyle/>
          <a:p>
            <a:r>
              <a:rPr lang="en-US" altLang="ja-JP" sz="1400" b="1" dirty="0">
                <a:solidFill>
                  <a:schemeClr val="tx1">
                    <a:lumMod val="85000"/>
                    <a:lumOff val="15000"/>
                  </a:schemeClr>
                </a:solidFill>
                <a:latin typeface="Calibri" panose="020F0502020204030204" charset="0"/>
                <a:ea typeface="Calibri" panose="020F0502020204030204" charset="0"/>
                <a:cs typeface="Calibri" panose="020F0502020204030204" charset="0"/>
              </a:rPr>
              <a:t>2022</a:t>
            </a:r>
            <a:r>
              <a:rPr lang="ja-JP" altLang="en-US" sz="1400" b="1" dirty="0">
                <a:solidFill>
                  <a:schemeClr val="tx1">
                    <a:lumMod val="85000"/>
                    <a:lumOff val="15000"/>
                  </a:schemeClr>
                </a:solidFill>
                <a:latin typeface="Calibri" panose="020F0502020204030204" charset="0"/>
                <a:ea typeface="Calibri" panose="020F0502020204030204" charset="0"/>
                <a:cs typeface="Calibri" panose="020F0502020204030204" charset="0"/>
              </a:rPr>
              <a:t>年</a:t>
            </a:r>
            <a:r>
              <a:rPr lang="en-US" altLang="ja-JP" sz="1400" b="1" dirty="0">
                <a:solidFill>
                  <a:schemeClr val="tx1">
                    <a:lumMod val="85000"/>
                    <a:lumOff val="15000"/>
                  </a:schemeClr>
                </a:solidFill>
                <a:latin typeface="Calibri" panose="020F0502020204030204" charset="0"/>
                <a:ea typeface="Calibri" panose="020F0502020204030204" charset="0"/>
                <a:cs typeface="Calibri" panose="020F0502020204030204" charset="0"/>
              </a:rPr>
              <a:t>08</a:t>
            </a:r>
            <a:r>
              <a:rPr lang="ja-JP" altLang="en-US" sz="1400" b="1" dirty="0" smtClean="0">
                <a:solidFill>
                  <a:schemeClr val="tx1">
                    <a:lumMod val="85000"/>
                    <a:lumOff val="15000"/>
                  </a:schemeClr>
                </a:solidFill>
                <a:latin typeface="Calibri" panose="020F0502020204030204" charset="0"/>
                <a:ea typeface="Calibri" panose="020F0502020204030204" charset="0"/>
                <a:cs typeface="Calibri" panose="020F0502020204030204" charset="0"/>
              </a:rPr>
              <a:t>月</a:t>
            </a:r>
            <a:r>
              <a:rPr lang="en-US" altLang="ja-JP" sz="1400" b="1" dirty="0">
                <a:solidFill>
                  <a:schemeClr val="tx1">
                    <a:lumMod val="85000"/>
                    <a:lumOff val="15000"/>
                  </a:schemeClr>
                </a:solidFill>
                <a:latin typeface="Calibri" panose="020F0502020204030204" charset="0"/>
                <a:ea typeface="Calibri" panose="020F0502020204030204" charset="0"/>
                <a:cs typeface="Calibri" panose="020F0502020204030204" charset="0"/>
              </a:rPr>
              <a:t>9</a:t>
            </a:r>
            <a:r>
              <a:rPr lang="ja-JP" altLang="en-US" sz="1400" b="1" dirty="0" smtClean="0">
                <a:solidFill>
                  <a:schemeClr val="tx1">
                    <a:lumMod val="85000"/>
                    <a:lumOff val="15000"/>
                  </a:schemeClr>
                </a:solidFill>
                <a:latin typeface="Calibri" panose="020F0502020204030204" charset="0"/>
                <a:ea typeface="Calibri" panose="020F0502020204030204" charset="0"/>
                <a:cs typeface="Calibri" panose="020F0502020204030204" charset="0"/>
              </a:rPr>
              <a:t>日（火）</a:t>
            </a:r>
            <a:endParaRPr lang="ja-JP" altLang="en-US" sz="1400" b="1" dirty="0">
              <a:solidFill>
                <a:schemeClr val="tx1">
                  <a:lumMod val="85000"/>
                  <a:lumOff val="15000"/>
                </a:schemeClr>
              </a:solidFill>
              <a:latin typeface="Calibri" panose="020F0502020204030204" charset="0"/>
              <a:ea typeface="Calibri" panose="020F0502020204030204" charset="0"/>
              <a:cs typeface="Calibri" panose="020F0502020204030204" charset="0"/>
            </a:endParaRPr>
          </a:p>
        </p:txBody>
      </p:sp>
      <p:sp>
        <p:nvSpPr>
          <p:cNvPr id="12" name="文本框 10"/>
          <p:cNvSpPr txBox="1"/>
          <p:nvPr/>
        </p:nvSpPr>
        <p:spPr>
          <a:xfrm>
            <a:off x="5819121" y="6177830"/>
            <a:ext cx="3385820" cy="337185"/>
          </a:xfrm>
          <a:prstGeom prst="rect">
            <a:avLst/>
          </a:prstGeom>
          <a:noFill/>
          <a:extLst>
            <a:ext uri="{909E8E84-426E-40DD-AFC4-6F175D3DCCD1}">
              <a14:hiddenFill xmlns:a14="http://schemas.microsoft.com/office/drawing/2010/main">
                <a:solidFill>
                  <a:srgbClr val="90C9D5"/>
                </a:solidFill>
              </a14:hiddenFill>
            </a:ext>
          </a:extLst>
        </p:spPr>
        <p:txBody>
          <a:bodyPr wrap="none" rtlCol="0">
            <a:spAutoFit/>
          </a:bodyPr>
          <a:lstStyle/>
          <a:p>
            <a:pPr algn="l"/>
            <a:r>
              <a:rPr lang="en-US" sz="1600" dirty="0" smtClean="0">
                <a:solidFill>
                  <a:schemeClr val="tx1">
                    <a:lumMod val="85000"/>
                    <a:lumOff val="15000"/>
                  </a:schemeClr>
                </a:solidFill>
                <a:latin typeface="Mistral" panose="03090702030407020403" charset="0"/>
                <a:ea typeface="Calibri" panose="020F0502020204030204" charset="0"/>
                <a:cs typeface="Mistral" panose="03090702030407020403" charset="0"/>
              </a:rPr>
              <a:t>Presented By  ZIN PHOO WAI </a:t>
            </a:r>
            <a:r>
              <a:rPr lang="en-US" sz="1600" dirty="0" smtClean="0">
                <a:solidFill>
                  <a:schemeClr val="tx1">
                    <a:lumMod val="85000"/>
                    <a:lumOff val="15000"/>
                  </a:schemeClr>
                </a:solidFill>
                <a:latin typeface="Mistral" panose="03090702030407020403" charset="0"/>
                <a:ea typeface="Calibri" panose="020F0502020204030204" charset="0"/>
                <a:cs typeface="Mistral" panose="03090702030407020403" charset="0"/>
                <a:sym typeface="+mn-ea"/>
              </a:rPr>
              <a:t>&amp;</a:t>
            </a:r>
            <a:r>
              <a:rPr lang="en-US" sz="1600" dirty="0" smtClean="0">
                <a:solidFill>
                  <a:schemeClr val="tx1">
                    <a:lumMod val="85000"/>
                    <a:lumOff val="15000"/>
                  </a:schemeClr>
                </a:solidFill>
                <a:latin typeface="Mistral" panose="03090702030407020403" charset="0"/>
                <a:ea typeface="Calibri" panose="020F0502020204030204" charset="0"/>
                <a:cs typeface="Mistral" panose="03090702030407020403" charset="0"/>
              </a:rPr>
              <a:t> </a:t>
            </a:r>
            <a:r>
              <a:rPr lang="en-US" sz="1600" dirty="0" smtClean="0">
                <a:solidFill>
                  <a:schemeClr val="tx1">
                    <a:lumMod val="85000"/>
                    <a:lumOff val="15000"/>
                  </a:schemeClr>
                </a:solidFill>
                <a:latin typeface="Mistral" panose="03090702030407020403" charset="0"/>
                <a:ea typeface="Calibri" panose="020F0502020204030204" charset="0"/>
                <a:cs typeface="Mistral" panose="03090702030407020403" charset="0"/>
                <a:sym typeface="+mn-ea"/>
              </a:rPr>
              <a:t>HNIN HNIN YU </a:t>
            </a:r>
            <a:endParaRPr lang="en-US" sz="1600" b="1" dirty="0">
              <a:solidFill>
                <a:schemeClr val="tx1">
                  <a:lumMod val="85000"/>
                  <a:lumOff val="15000"/>
                </a:schemeClr>
              </a:solidFill>
              <a:latin typeface="Mistral" panose="03090702030407020403" charset="0"/>
              <a:ea typeface="Calibri" panose="020F0502020204030204" charset="0"/>
              <a:cs typeface="Mistral" panose="030907020304070204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750" fill="hold"/>
                                        <p:tgtEl>
                                          <p:spTgt spid="12"/>
                                        </p:tgtEl>
                                        <p:attrNameLst>
                                          <p:attrName>ppt_w</p:attrName>
                                        </p:attrNameLst>
                                      </p:cBhvr>
                                      <p:tavLst>
                                        <p:tav tm="0">
                                          <p:val>
                                            <p:fltVal val="0"/>
                                          </p:val>
                                        </p:tav>
                                        <p:tav tm="100000">
                                          <p:val>
                                            <p:strVal val="#ppt_w"/>
                                          </p:val>
                                        </p:tav>
                                      </p:tavLst>
                                    </p:anim>
                                    <p:anim calcmode="lin" valueType="num">
                                      <p:cBhvr>
                                        <p:cTn id="14" dur="750" fill="hold"/>
                                        <p:tgtEl>
                                          <p:spTgt spid="12"/>
                                        </p:tgtEl>
                                        <p:attrNameLst>
                                          <p:attrName>ppt_h</p:attrName>
                                        </p:attrNameLst>
                                      </p:cBhvr>
                                      <p:tavLst>
                                        <p:tav tm="0">
                                          <p:val>
                                            <p:fltVal val="0"/>
                                          </p:val>
                                        </p:tav>
                                        <p:tav tm="100000">
                                          <p:val>
                                            <p:strVal val="#ppt_h"/>
                                          </p:val>
                                        </p:tav>
                                      </p:tavLst>
                                    </p:anim>
                                    <p:animEffect transition="in" filter="fade">
                                      <p:cBhvr>
                                        <p:cTn id="15"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10547985" cy="2553335"/>
          </a:xfrm>
          <a:prstGeom prst="rect">
            <a:avLst/>
          </a:prstGeom>
          <a:noFill/>
        </p:spPr>
        <p:txBody>
          <a:bodyPr wrap="square" rtlCol="0">
            <a:spAutoFit/>
            <a:scene3d>
              <a:camera prst="orthographicFront"/>
              <a:lightRig rig="threePt" dir="t"/>
            </a:scene3d>
            <a:sp3d contourW="12700"/>
          </a:bodyPr>
          <a:lstStyle/>
          <a:p>
            <a:pPr algn="l">
              <a:lnSpc>
                <a:spcPct val="200000"/>
              </a:lnSpc>
              <a:spcBef>
                <a:spcPts val="0"/>
              </a:spcBef>
              <a:spcAft>
                <a:spcPts val="0"/>
              </a:spcAft>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複雑な問題に対応する適応型のソリューションを通じて、人々、チーム、組織が価値を生み出すためのフレームワーク</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gn="l">
              <a:lnSpc>
                <a:spcPct val="200000"/>
              </a:lnSpc>
              <a:spcBef>
                <a:spcPts val="0"/>
              </a:spcBef>
              <a:spcAft>
                <a:spcPts val="0"/>
              </a:spcAft>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・スクラムはわかりやすい、マスタするのが</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難しい</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gn="l">
              <a:lnSpc>
                <a:spcPct val="200000"/>
              </a:lnSpc>
              <a:spcBef>
                <a:spcPts val="0"/>
              </a:spcBef>
              <a:spcAft>
                <a:spcPts val="0"/>
              </a:spcAft>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solidFill>
                <a:latin typeface="Yu Gothic" panose="020B0400000000000000" charset="-128"/>
                <a:ea typeface="Yu Gothic" panose="020B0400000000000000" charset="-128"/>
                <a:cs typeface="Yu Gothic" panose="020B0400000000000000" charset="-128"/>
                <a:sym typeface="+mn-ea"/>
              </a:rPr>
              <a:t>プロジェクト管理ではなく、製品管理する</a:t>
            </a:r>
            <a:endParaRPr lang="ja-JP" altLang="en-US" sz="2000" dirty="0" smtClean="0">
              <a:solidFill>
                <a:schemeClr val="tx1"/>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3301707" y="438021"/>
            <a:ext cx="5516880" cy="1014730"/>
          </a:xfrm>
          <a:prstGeom prst="rect">
            <a:avLst/>
          </a:prstGeom>
          <a:noFill/>
        </p:spPr>
        <p:txBody>
          <a:bodyPr wrap="none" rtlCol="0">
            <a:spAutoFit/>
          </a:bodyPr>
          <a:lstStyle/>
          <a:p>
            <a:pPr algn="ctr"/>
            <a:r>
              <a:rPr lang="ja-JP" altLang="en-US" sz="6000" smtClean="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rPr>
              <a:t>スクラム開発？</a:t>
            </a:r>
            <a:endParaRPr lang="ja-JP" altLang="en-US" sz="6000" smtClean="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Hnin Hnin Yu\Downloads\scrum-framework.jpgscrum-framework"/>
          <p:cNvPicPr>
            <a:picLocks noChangeAspect="1"/>
          </p:cNvPicPr>
          <p:nvPr/>
        </p:nvPicPr>
        <p:blipFill>
          <a:blip r:embed="rId1"/>
          <a:srcRect/>
          <a:stretch>
            <a:fillRect/>
          </a:stretch>
        </p:blipFill>
        <p:spPr>
          <a:xfrm>
            <a:off x="1245870" y="982028"/>
            <a:ext cx="9700895" cy="5456555"/>
          </a:xfrm>
          <a:prstGeom prst="rect">
            <a:avLst/>
          </a:prstGeom>
        </p:spPr>
      </p:pic>
      <p:pic>
        <p:nvPicPr>
          <p:cNvPr id="33" name="图片 32"/>
          <p:cNvPicPr>
            <a:picLocks noChangeAspect="1"/>
          </p:cNvPicPr>
          <p:nvPr/>
        </p:nvPicPr>
        <p:blipFill rotWithShape="1">
          <a:blip r:embed="rId2"/>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2"/>
          <a:srcRect l="54783"/>
          <a:stretch>
            <a:fillRect/>
          </a:stretch>
        </p:blipFill>
        <p:spPr>
          <a:xfrm rot="5400000" flipH="1">
            <a:off x="9377519" y="-261480"/>
            <a:ext cx="2355628" cy="327333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32" name="文本框 31"/>
          <p:cNvSpPr txBox="1"/>
          <p:nvPr/>
        </p:nvSpPr>
        <p:spPr>
          <a:xfrm>
            <a:off x="2708934" y="438021"/>
            <a:ext cx="6702425" cy="1014730"/>
          </a:xfrm>
          <a:prstGeom prst="rect">
            <a:avLst/>
          </a:prstGeom>
          <a:noFill/>
        </p:spPr>
        <p:txBody>
          <a:bodyPr wrap="none" rtlCol="0">
            <a:spAutoFit/>
          </a:bodyPr>
          <a:lstStyle/>
          <a:p>
            <a:pPr algn="ctr"/>
            <a:r>
              <a:rPr lang="ja-JP" altLang="zh-CN" sz="6000" dirty="0">
                <a:solidFill>
                  <a:srgbClr val="030000"/>
                </a:solidFill>
                <a:latin typeface="Yu Gothic" panose="020B0400000000000000" charset="-128"/>
                <a:ea typeface="Yu Gothic" panose="020B0400000000000000" charset="-128"/>
                <a:cs typeface="Yu Gothic" panose="020B0400000000000000" charset="-128"/>
                <a:sym typeface="+mn-ea"/>
              </a:rPr>
              <a:t>5つの</a:t>
            </a:r>
            <a:r>
              <a:rPr lang="ja-JP" altLang="zh-CN" sz="6000" dirty="0">
                <a:solidFill>
                  <a:srgbClr val="030000"/>
                </a:solidFill>
                <a:latin typeface="Yu Gothic" panose="020B0400000000000000" charset="-128"/>
                <a:ea typeface="Yu Gothic" panose="020B0400000000000000" charset="-128"/>
                <a:cs typeface="Yu Gothic" panose="020B0400000000000000" charset="-128"/>
              </a:rPr>
              <a:t>スクラム価値</a:t>
            </a:r>
            <a:endParaRPr lang="ja-JP" altLang="zh-CN" sz="6000" dirty="0">
              <a:solidFill>
                <a:srgbClr val="030000"/>
              </a:solidFill>
              <a:latin typeface="Yu Gothic" panose="020B0400000000000000" charset="-128"/>
              <a:ea typeface="Yu Gothic" panose="020B0400000000000000" charset="-128"/>
              <a:cs typeface="Yu Gothic" panose="020B0400000000000000" charset="-128"/>
            </a:endParaRPr>
          </a:p>
        </p:txBody>
      </p:sp>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0" name="Freeform 11"/>
          <p:cNvSpPr/>
          <p:nvPr/>
        </p:nvSpPr>
        <p:spPr bwMode="auto">
          <a:xfrm>
            <a:off x="1708918" y="2986052"/>
            <a:ext cx="1592709" cy="1876488"/>
          </a:xfrm>
          <a:custGeom>
            <a:avLst/>
            <a:gdLst>
              <a:gd name="T0" fmla="*/ 449 w 449"/>
              <a:gd name="T1" fmla="*/ 381 h 529"/>
              <a:gd name="T2" fmla="*/ 394 w 449"/>
              <a:gd name="T3" fmla="*/ 450 h 529"/>
              <a:gd name="T4" fmla="*/ 56 w 449"/>
              <a:gd name="T5" fmla="*/ 522 h 529"/>
              <a:gd name="T6" fmla="*/ 0 w 449"/>
              <a:gd name="T7" fmla="*/ 477 h 529"/>
              <a:gd name="T8" fmla="*/ 0 w 449"/>
              <a:gd name="T9" fmla="*/ 51 h 529"/>
              <a:gd name="T10" fmla="*/ 56 w 449"/>
              <a:gd name="T11" fmla="*/ 6 h 529"/>
              <a:gd name="T12" fmla="*/ 394 w 449"/>
              <a:gd name="T13" fmla="*/ 79 h 529"/>
              <a:gd name="T14" fmla="*/ 449 w 449"/>
              <a:gd name="T15" fmla="*/ 147 h 529"/>
              <a:gd name="T16" fmla="*/ 449 w 449"/>
              <a:gd name="T17" fmla="*/ 38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381"/>
                </a:moveTo>
                <a:cubicBezTo>
                  <a:pt x="449" y="412"/>
                  <a:pt x="424" y="443"/>
                  <a:pt x="394" y="450"/>
                </a:cubicBezTo>
                <a:cubicBezTo>
                  <a:pt x="56" y="522"/>
                  <a:pt x="56" y="522"/>
                  <a:pt x="56" y="522"/>
                </a:cubicBezTo>
                <a:cubicBezTo>
                  <a:pt x="25" y="529"/>
                  <a:pt x="0" y="509"/>
                  <a:pt x="0" y="477"/>
                </a:cubicBezTo>
                <a:cubicBezTo>
                  <a:pt x="0" y="51"/>
                  <a:pt x="0" y="51"/>
                  <a:pt x="0" y="51"/>
                </a:cubicBezTo>
                <a:cubicBezTo>
                  <a:pt x="0" y="20"/>
                  <a:pt x="25" y="0"/>
                  <a:pt x="56" y="6"/>
                </a:cubicBezTo>
                <a:cubicBezTo>
                  <a:pt x="394" y="79"/>
                  <a:pt x="394" y="79"/>
                  <a:pt x="394" y="79"/>
                </a:cubicBezTo>
                <a:cubicBezTo>
                  <a:pt x="424" y="85"/>
                  <a:pt x="449" y="116"/>
                  <a:pt x="449" y="147"/>
                </a:cubicBezTo>
                <a:lnTo>
                  <a:pt x="449" y="381"/>
                </a:lnTo>
                <a:close/>
              </a:path>
            </a:pathLst>
          </a:custGeom>
          <a:solidFill>
            <a:srgbClr val="90C9D5"/>
          </a:solidFill>
          <a:ln w="25400">
            <a:solidFill>
              <a:schemeClr val="tx1">
                <a:lumMod val="85000"/>
                <a:lumOff val="15000"/>
              </a:schemeClr>
            </a:solidFill>
          </a:ln>
        </p:spPr>
        <p:txBody>
          <a:bodyPr vert="horz" wrap="square" lIns="91440" tIns="45720" rIns="91440" bIns="45720" numCol="1" anchor="t" anchorCtr="0" compatLnSpc="1"/>
          <a:lstStyle/>
          <a:p>
            <a:endParaRPr lang="en-US">
              <a:ea typeface="Calibri" panose="020F0502020204030204" charset="0"/>
              <a:cs typeface="Calibri" panose="020F0502020204030204" charset="0"/>
            </a:endParaRPr>
          </a:p>
        </p:txBody>
      </p:sp>
      <p:sp>
        <p:nvSpPr>
          <p:cNvPr id="14" name="Freeform 13"/>
          <p:cNvSpPr/>
          <p:nvPr/>
        </p:nvSpPr>
        <p:spPr bwMode="auto">
          <a:xfrm>
            <a:off x="3503818" y="2986052"/>
            <a:ext cx="1590936" cy="1876488"/>
          </a:xfrm>
          <a:custGeom>
            <a:avLst/>
            <a:gdLst>
              <a:gd name="T0" fmla="*/ 449 w 449"/>
              <a:gd name="T1" fmla="*/ 381 h 529"/>
              <a:gd name="T2" fmla="*/ 393 w 449"/>
              <a:gd name="T3" fmla="*/ 450 h 529"/>
              <a:gd name="T4" fmla="*/ 55 w 449"/>
              <a:gd name="T5" fmla="*/ 522 h 529"/>
              <a:gd name="T6" fmla="*/ 0 w 449"/>
              <a:gd name="T7" fmla="*/ 477 h 529"/>
              <a:gd name="T8" fmla="*/ 0 w 449"/>
              <a:gd name="T9" fmla="*/ 51 h 529"/>
              <a:gd name="T10" fmla="*/ 55 w 449"/>
              <a:gd name="T11" fmla="*/ 6 h 529"/>
              <a:gd name="T12" fmla="*/ 393 w 449"/>
              <a:gd name="T13" fmla="*/ 79 h 529"/>
              <a:gd name="T14" fmla="*/ 449 w 449"/>
              <a:gd name="T15" fmla="*/ 147 h 529"/>
              <a:gd name="T16" fmla="*/ 449 w 449"/>
              <a:gd name="T17" fmla="*/ 38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381"/>
                </a:moveTo>
                <a:cubicBezTo>
                  <a:pt x="449" y="412"/>
                  <a:pt x="424" y="443"/>
                  <a:pt x="393" y="450"/>
                </a:cubicBezTo>
                <a:cubicBezTo>
                  <a:pt x="55" y="522"/>
                  <a:pt x="55" y="522"/>
                  <a:pt x="55" y="522"/>
                </a:cubicBezTo>
                <a:cubicBezTo>
                  <a:pt x="25" y="529"/>
                  <a:pt x="0" y="509"/>
                  <a:pt x="0" y="477"/>
                </a:cubicBezTo>
                <a:cubicBezTo>
                  <a:pt x="0" y="51"/>
                  <a:pt x="0" y="51"/>
                  <a:pt x="0" y="51"/>
                </a:cubicBezTo>
                <a:cubicBezTo>
                  <a:pt x="0" y="20"/>
                  <a:pt x="25" y="0"/>
                  <a:pt x="55" y="6"/>
                </a:cubicBezTo>
                <a:cubicBezTo>
                  <a:pt x="393" y="79"/>
                  <a:pt x="393" y="79"/>
                  <a:pt x="393" y="79"/>
                </a:cubicBezTo>
                <a:cubicBezTo>
                  <a:pt x="424" y="85"/>
                  <a:pt x="449" y="116"/>
                  <a:pt x="449" y="147"/>
                </a:cubicBezTo>
                <a:lnTo>
                  <a:pt x="449" y="381"/>
                </a:lnTo>
                <a:close/>
              </a:path>
            </a:pathLst>
          </a:custGeom>
          <a:solidFill>
            <a:srgbClr val="F3C900"/>
          </a:solidFill>
          <a:ln w="25400">
            <a:solidFill>
              <a:schemeClr val="tx1">
                <a:lumMod val="85000"/>
                <a:lumOff val="15000"/>
              </a:schemeClr>
            </a:solidFill>
          </a:ln>
        </p:spPr>
        <p:txBody>
          <a:bodyPr vert="horz" wrap="square" lIns="91440" tIns="45720" rIns="91440" bIns="45720" numCol="1" anchor="t" anchorCtr="0" compatLnSpc="1"/>
          <a:lstStyle/>
          <a:p>
            <a:endParaRPr lang="en-US">
              <a:ea typeface="Calibri" panose="020F0502020204030204" charset="0"/>
              <a:cs typeface="Calibri" panose="020F0502020204030204" charset="0"/>
            </a:endParaRPr>
          </a:p>
        </p:txBody>
      </p:sp>
      <p:sp>
        <p:nvSpPr>
          <p:cNvPr id="16" name="Freeform 15"/>
          <p:cNvSpPr/>
          <p:nvPr/>
        </p:nvSpPr>
        <p:spPr bwMode="auto">
          <a:xfrm>
            <a:off x="5293400" y="3127941"/>
            <a:ext cx="1592709" cy="1592709"/>
          </a:xfrm>
          <a:custGeom>
            <a:avLst/>
            <a:gdLst>
              <a:gd name="T0" fmla="*/ 449 w 449"/>
              <a:gd name="T1" fmla="*/ 392 h 449"/>
              <a:gd name="T2" fmla="*/ 393 w 449"/>
              <a:gd name="T3" fmla="*/ 449 h 449"/>
              <a:gd name="T4" fmla="*/ 57 w 449"/>
              <a:gd name="T5" fmla="*/ 449 h 449"/>
              <a:gd name="T6" fmla="*/ 0 w 449"/>
              <a:gd name="T7" fmla="*/ 392 h 449"/>
              <a:gd name="T8" fmla="*/ 0 w 449"/>
              <a:gd name="T9" fmla="*/ 56 h 449"/>
              <a:gd name="T10" fmla="*/ 57 w 449"/>
              <a:gd name="T11" fmla="*/ 0 h 449"/>
              <a:gd name="T12" fmla="*/ 393 w 449"/>
              <a:gd name="T13" fmla="*/ 0 h 449"/>
              <a:gd name="T14" fmla="*/ 449 w 449"/>
              <a:gd name="T15" fmla="*/ 56 h 449"/>
              <a:gd name="T16" fmla="*/ 449 w 449"/>
              <a:gd name="T17" fmla="*/ 392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449">
                <a:moveTo>
                  <a:pt x="449" y="392"/>
                </a:moveTo>
                <a:cubicBezTo>
                  <a:pt x="449" y="423"/>
                  <a:pt x="424" y="449"/>
                  <a:pt x="393" y="449"/>
                </a:cubicBezTo>
                <a:cubicBezTo>
                  <a:pt x="57" y="449"/>
                  <a:pt x="57" y="449"/>
                  <a:pt x="57" y="449"/>
                </a:cubicBezTo>
                <a:cubicBezTo>
                  <a:pt x="26" y="449"/>
                  <a:pt x="0" y="423"/>
                  <a:pt x="0" y="392"/>
                </a:cubicBezTo>
                <a:cubicBezTo>
                  <a:pt x="0" y="56"/>
                  <a:pt x="0" y="56"/>
                  <a:pt x="0" y="56"/>
                </a:cubicBezTo>
                <a:cubicBezTo>
                  <a:pt x="0" y="25"/>
                  <a:pt x="26" y="0"/>
                  <a:pt x="57" y="0"/>
                </a:cubicBezTo>
                <a:cubicBezTo>
                  <a:pt x="393" y="0"/>
                  <a:pt x="393" y="0"/>
                  <a:pt x="393" y="0"/>
                </a:cubicBezTo>
                <a:cubicBezTo>
                  <a:pt x="424" y="0"/>
                  <a:pt x="449" y="25"/>
                  <a:pt x="449" y="56"/>
                </a:cubicBezTo>
                <a:lnTo>
                  <a:pt x="449" y="392"/>
                </a:lnTo>
                <a:close/>
              </a:path>
            </a:pathLst>
          </a:custGeom>
          <a:solidFill>
            <a:srgbClr val="90C9D5"/>
          </a:solidFill>
          <a:ln w="25400">
            <a:solidFill>
              <a:schemeClr val="tx1">
                <a:lumMod val="85000"/>
                <a:lumOff val="15000"/>
              </a:schemeClr>
            </a:solidFill>
          </a:ln>
        </p:spPr>
        <p:txBody>
          <a:bodyPr vert="horz" wrap="square" lIns="91440" tIns="45720" rIns="91440" bIns="45720" numCol="1" anchor="t" anchorCtr="0" compatLnSpc="1"/>
          <a:lstStyle/>
          <a:p>
            <a:endParaRPr lang="en-US">
              <a:ea typeface="Calibri" panose="020F0502020204030204" charset="0"/>
              <a:cs typeface="Calibri" panose="020F0502020204030204" charset="0"/>
            </a:endParaRPr>
          </a:p>
        </p:txBody>
      </p:sp>
      <p:sp>
        <p:nvSpPr>
          <p:cNvPr id="18" name="Freeform 17"/>
          <p:cNvSpPr/>
          <p:nvPr/>
        </p:nvSpPr>
        <p:spPr bwMode="auto">
          <a:xfrm>
            <a:off x="7088300" y="2986052"/>
            <a:ext cx="1590936" cy="1876488"/>
          </a:xfrm>
          <a:custGeom>
            <a:avLst/>
            <a:gdLst>
              <a:gd name="T0" fmla="*/ 449 w 449"/>
              <a:gd name="T1" fmla="*/ 477 h 529"/>
              <a:gd name="T2" fmla="*/ 394 w 449"/>
              <a:gd name="T3" fmla="*/ 522 h 529"/>
              <a:gd name="T4" fmla="*/ 56 w 449"/>
              <a:gd name="T5" fmla="*/ 450 h 529"/>
              <a:gd name="T6" fmla="*/ 0 w 449"/>
              <a:gd name="T7" fmla="*/ 381 h 529"/>
              <a:gd name="T8" fmla="*/ 0 w 449"/>
              <a:gd name="T9" fmla="*/ 147 h 529"/>
              <a:gd name="T10" fmla="*/ 56 w 449"/>
              <a:gd name="T11" fmla="*/ 79 h 529"/>
              <a:gd name="T12" fmla="*/ 394 w 449"/>
              <a:gd name="T13" fmla="*/ 6 h 529"/>
              <a:gd name="T14" fmla="*/ 449 w 449"/>
              <a:gd name="T15" fmla="*/ 51 h 529"/>
              <a:gd name="T16" fmla="*/ 449 w 449"/>
              <a:gd name="T17" fmla="*/ 47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477"/>
                </a:moveTo>
                <a:cubicBezTo>
                  <a:pt x="449" y="509"/>
                  <a:pt x="424" y="529"/>
                  <a:pt x="394" y="522"/>
                </a:cubicBezTo>
                <a:cubicBezTo>
                  <a:pt x="56" y="450"/>
                  <a:pt x="56" y="450"/>
                  <a:pt x="56" y="450"/>
                </a:cubicBezTo>
                <a:cubicBezTo>
                  <a:pt x="25" y="443"/>
                  <a:pt x="0" y="412"/>
                  <a:pt x="0" y="381"/>
                </a:cubicBezTo>
                <a:cubicBezTo>
                  <a:pt x="0" y="147"/>
                  <a:pt x="0" y="147"/>
                  <a:pt x="0" y="147"/>
                </a:cubicBezTo>
                <a:cubicBezTo>
                  <a:pt x="0" y="116"/>
                  <a:pt x="25" y="85"/>
                  <a:pt x="56" y="79"/>
                </a:cubicBezTo>
                <a:cubicBezTo>
                  <a:pt x="394" y="6"/>
                  <a:pt x="394" y="6"/>
                  <a:pt x="394" y="6"/>
                </a:cubicBezTo>
                <a:cubicBezTo>
                  <a:pt x="424" y="0"/>
                  <a:pt x="449" y="20"/>
                  <a:pt x="449" y="51"/>
                </a:cubicBezTo>
                <a:lnTo>
                  <a:pt x="449" y="477"/>
                </a:lnTo>
                <a:close/>
              </a:path>
            </a:pathLst>
          </a:custGeom>
          <a:solidFill>
            <a:srgbClr val="F3C900"/>
          </a:solidFill>
          <a:ln w="25400">
            <a:solidFill>
              <a:schemeClr val="tx1">
                <a:lumMod val="85000"/>
                <a:lumOff val="15000"/>
              </a:schemeClr>
            </a:solidFill>
          </a:ln>
        </p:spPr>
        <p:txBody>
          <a:bodyPr vert="horz" wrap="square" lIns="91440" tIns="45720" rIns="91440" bIns="45720" numCol="1" anchor="t" anchorCtr="0" compatLnSpc="1"/>
          <a:lstStyle/>
          <a:p>
            <a:endParaRPr lang="en-US">
              <a:ea typeface="Calibri" panose="020F0502020204030204" charset="0"/>
              <a:cs typeface="Calibri" panose="020F0502020204030204" charset="0"/>
            </a:endParaRPr>
          </a:p>
        </p:txBody>
      </p:sp>
      <p:sp>
        <p:nvSpPr>
          <p:cNvPr id="20" name="Freeform 19"/>
          <p:cNvSpPr/>
          <p:nvPr/>
        </p:nvSpPr>
        <p:spPr bwMode="auto">
          <a:xfrm>
            <a:off x="8886508" y="2996212"/>
            <a:ext cx="1592709" cy="1876488"/>
          </a:xfrm>
          <a:custGeom>
            <a:avLst/>
            <a:gdLst>
              <a:gd name="T0" fmla="*/ 449 w 449"/>
              <a:gd name="T1" fmla="*/ 477 h 529"/>
              <a:gd name="T2" fmla="*/ 393 w 449"/>
              <a:gd name="T3" fmla="*/ 522 h 529"/>
              <a:gd name="T4" fmla="*/ 55 w 449"/>
              <a:gd name="T5" fmla="*/ 450 h 529"/>
              <a:gd name="T6" fmla="*/ 0 w 449"/>
              <a:gd name="T7" fmla="*/ 381 h 529"/>
              <a:gd name="T8" fmla="*/ 0 w 449"/>
              <a:gd name="T9" fmla="*/ 147 h 529"/>
              <a:gd name="T10" fmla="*/ 55 w 449"/>
              <a:gd name="T11" fmla="*/ 79 h 529"/>
              <a:gd name="T12" fmla="*/ 393 w 449"/>
              <a:gd name="T13" fmla="*/ 6 h 529"/>
              <a:gd name="T14" fmla="*/ 449 w 449"/>
              <a:gd name="T15" fmla="*/ 51 h 529"/>
              <a:gd name="T16" fmla="*/ 449 w 449"/>
              <a:gd name="T17" fmla="*/ 47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477"/>
                </a:moveTo>
                <a:cubicBezTo>
                  <a:pt x="449" y="509"/>
                  <a:pt x="424" y="529"/>
                  <a:pt x="393" y="522"/>
                </a:cubicBezTo>
                <a:cubicBezTo>
                  <a:pt x="55" y="450"/>
                  <a:pt x="55" y="450"/>
                  <a:pt x="55" y="450"/>
                </a:cubicBezTo>
                <a:cubicBezTo>
                  <a:pt x="25" y="443"/>
                  <a:pt x="0" y="412"/>
                  <a:pt x="0" y="381"/>
                </a:cubicBezTo>
                <a:cubicBezTo>
                  <a:pt x="0" y="147"/>
                  <a:pt x="0" y="147"/>
                  <a:pt x="0" y="147"/>
                </a:cubicBezTo>
                <a:cubicBezTo>
                  <a:pt x="0" y="116"/>
                  <a:pt x="25" y="85"/>
                  <a:pt x="55" y="79"/>
                </a:cubicBezTo>
                <a:cubicBezTo>
                  <a:pt x="393" y="6"/>
                  <a:pt x="393" y="6"/>
                  <a:pt x="393" y="6"/>
                </a:cubicBezTo>
                <a:cubicBezTo>
                  <a:pt x="424" y="0"/>
                  <a:pt x="449" y="20"/>
                  <a:pt x="449" y="51"/>
                </a:cubicBezTo>
                <a:lnTo>
                  <a:pt x="449" y="477"/>
                </a:lnTo>
                <a:close/>
              </a:path>
            </a:pathLst>
          </a:custGeom>
          <a:solidFill>
            <a:srgbClr val="90C9D5"/>
          </a:solidFill>
          <a:ln w="25400">
            <a:solidFill>
              <a:schemeClr val="tx1">
                <a:lumMod val="85000"/>
                <a:lumOff val="15000"/>
              </a:schemeClr>
            </a:solidFill>
          </a:ln>
        </p:spPr>
        <p:txBody>
          <a:bodyPr vert="horz" wrap="square" lIns="91440" tIns="45720" rIns="91440" bIns="45720" numCol="1" anchor="t" anchorCtr="0" compatLnSpc="1"/>
          <a:lstStyle/>
          <a:p>
            <a:endParaRPr lang="en-US">
              <a:ea typeface="Calibri" panose="020F0502020204030204" charset="0"/>
              <a:cs typeface="Calibri" panose="020F0502020204030204" charset="0"/>
            </a:endParaRPr>
          </a:p>
        </p:txBody>
      </p:sp>
      <p:sp>
        <p:nvSpPr>
          <p:cNvPr id="23" name="TextBox 42"/>
          <p:cNvSpPr txBox="1"/>
          <p:nvPr/>
        </p:nvSpPr>
        <p:spPr>
          <a:xfrm>
            <a:off x="3521096" y="4077615"/>
            <a:ext cx="1592709" cy="276860"/>
          </a:xfrm>
          <a:prstGeom prst="rect">
            <a:avLst/>
          </a:prstGeom>
          <a:noFill/>
        </p:spPr>
        <p:txBody>
          <a:bodyPr wrap="square" lIns="0" tIns="0" rIns="0" bIns="0" rtlCol="0">
            <a:spAutoFit/>
          </a:bodyPr>
          <a:lstStyle/>
          <a:p>
            <a:pPr algn="ctr"/>
            <a:r>
              <a:rPr lang="en-US" altLang="zh-CN"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rPr>
              <a:t>集中</a:t>
            </a:r>
            <a:endParaRPr lang="en-US" altLang="zh-CN"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endParaRPr>
          </a:p>
        </p:txBody>
      </p:sp>
      <p:sp>
        <p:nvSpPr>
          <p:cNvPr id="24" name="TextBox 47"/>
          <p:cNvSpPr txBox="1"/>
          <p:nvPr/>
        </p:nvSpPr>
        <p:spPr>
          <a:xfrm>
            <a:off x="5312450" y="4077615"/>
            <a:ext cx="1592709" cy="276860"/>
          </a:xfrm>
          <a:prstGeom prst="rect">
            <a:avLst/>
          </a:prstGeom>
          <a:noFill/>
        </p:spPr>
        <p:txBody>
          <a:bodyPr wrap="square" lIns="0" tIns="0" rIns="0" bIns="0" rtlCol="0">
            <a:spAutoFit/>
          </a:bodyPr>
          <a:lstStyle/>
          <a:p>
            <a:pPr algn="ctr"/>
            <a:r>
              <a:rPr lang="en-US" altLang="zh-CN" dirty="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rPr>
              <a:t>確約</a:t>
            </a:r>
            <a:endParaRPr lang="en-US" altLang="zh-CN" dirty="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endParaRPr>
          </a:p>
        </p:txBody>
      </p:sp>
      <p:sp>
        <p:nvSpPr>
          <p:cNvPr id="25" name="TextBox 52"/>
          <p:cNvSpPr txBox="1"/>
          <p:nvPr/>
        </p:nvSpPr>
        <p:spPr>
          <a:xfrm>
            <a:off x="7096053" y="4077615"/>
            <a:ext cx="1592709" cy="276860"/>
          </a:xfrm>
          <a:prstGeom prst="rect">
            <a:avLst/>
          </a:prstGeom>
          <a:noFill/>
        </p:spPr>
        <p:txBody>
          <a:bodyPr wrap="square" lIns="0" tIns="0" rIns="0" bIns="0" rtlCol="0">
            <a:spAutoFit/>
          </a:bodyPr>
          <a:lstStyle/>
          <a:p>
            <a:pPr algn="ctr"/>
            <a:r>
              <a:rPr lang="zh-CN" altLang="en-US" dirty="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rPr>
              <a:t>尊敬</a:t>
            </a:r>
            <a:endParaRPr lang="zh-CN" altLang="en-US" dirty="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endParaRPr>
          </a:p>
        </p:txBody>
      </p:sp>
      <p:sp>
        <p:nvSpPr>
          <p:cNvPr id="26" name="TextBox 57"/>
          <p:cNvSpPr txBox="1"/>
          <p:nvPr/>
        </p:nvSpPr>
        <p:spPr>
          <a:xfrm>
            <a:off x="8881428" y="4077615"/>
            <a:ext cx="1592709" cy="276860"/>
          </a:xfrm>
          <a:prstGeom prst="rect">
            <a:avLst/>
          </a:prstGeom>
          <a:noFill/>
        </p:spPr>
        <p:txBody>
          <a:bodyPr wrap="square" lIns="0" tIns="0" rIns="0" bIns="0" rtlCol="0">
            <a:spAutoFit/>
          </a:bodyPr>
          <a:lstStyle/>
          <a:p>
            <a:pPr algn="ctr"/>
            <a:r>
              <a:rPr lang="zh-CN" altLang="en-US" dirty="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rPr>
              <a:t>公開</a:t>
            </a:r>
            <a:endParaRPr lang="zh-CN" altLang="en-US" dirty="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endParaRPr>
          </a:p>
        </p:txBody>
      </p:sp>
      <p:sp>
        <p:nvSpPr>
          <p:cNvPr id="27" name="文本框 26"/>
          <p:cNvSpPr txBox="1"/>
          <p:nvPr/>
        </p:nvSpPr>
        <p:spPr>
          <a:xfrm>
            <a:off x="1314069" y="5322175"/>
            <a:ext cx="2398875" cy="398780"/>
          </a:xfrm>
          <a:prstGeom prst="rect">
            <a:avLst/>
          </a:prstGeom>
          <a:noFill/>
        </p:spPr>
        <p:txBody>
          <a:bodyPr wrap="square" rtlCol="0">
            <a:spAutoFit/>
            <a:scene3d>
              <a:camera prst="orthographicFront"/>
              <a:lightRig rig="threePt" dir="t"/>
            </a:scene3d>
            <a:sp3d contourW="12700"/>
          </a:bodyPr>
          <a:lstStyle/>
          <a:p>
            <a:pPr algn="ctr"/>
            <a:r>
              <a:rPr lang="en-US" altLang="zh-CN" sz="2000"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rPr>
              <a:t>Courge</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endParaRPr>
          </a:p>
        </p:txBody>
      </p:sp>
      <p:sp>
        <p:nvSpPr>
          <p:cNvPr id="28" name="文本框 27"/>
          <p:cNvSpPr txBox="1"/>
          <p:nvPr/>
        </p:nvSpPr>
        <p:spPr>
          <a:xfrm>
            <a:off x="3178330" y="5327894"/>
            <a:ext cx="2398875" cy="398780"/>
          </a:xfrm>
          <a:prstGeom prst="rect">
            <a:avLst/>
          </a:prstGeom>
          <a:noFill/>
        </p:spPr>
        <p:txBody>
          <a:bodyPr wrap="square" rtlCol="0">
            <a:spAutoFit/>
            <a:scene3d>
              <a:camera prst="orthographicFront"/>
              <a:lightRig rig="threePt" dir="t"/>
            </a:scene3d>
            <a:sp3d contourW="12700"/>
          </a:bodyPr>
          <a:lstStyle/>
          <a:p>
            <a:pPr algn="ctr"/>
            <a:r>
              <a:rPr lang="en-US" altLang="zh-CN" sz="2000"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rPr>
              <a:t>Focus</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endParaRPr>
          </a:p>
        </p:txBody>
      </p:sp>
      <p:sp>
        <p:nvSpPr>
          <p:cNvPr id="29" name="文本框 28"/>
          <p:cNvSpPr txBox="1"/>
          <p:nvPr/>
        </p:nvSpPr>
        <p:spPr>
          <a:xfrm>
            <a:off x="5058174" y="5316323"/>
            <a:ext cx="2398875" cy="398780"/>
          </a:xfrm>
          <a:prstGeom prst="rect">
            <a:avLst/>
          </a:prstGeom>
          <a:noFill/>
        </p:spPr>
        <p:txBody>
          <a:bodyPr wrap="square" rtlCol="0">
            <a:spAutoFit/>
            <a:scene3d>
              <a:camera prst="orthographicFront"/>
              <a:lightRig rig="threePt" dir="t"/>
            </a:scene3d>
            <a:sp3d contourW="12700"/>
          </a:bodyPr>
          <a:lstStyle/>
          <a:p>
            <a:pPr algn="ctr"/>
            <a:r>
              <a:rPr lang="en-US" altLang="zh-CN" sz="2000" dirty="0">
                <a:solidFill>
                  <a:schemeClr val="tx1">
                    <a:lumMod val="75000"/>
                    <a:lumOff val="25000"/>
                  </a:schemeClr>
                </a:solidFill>
                <a:latin typeface="Yu Gothic" panose="020B0400000000000000" charset="-128"/>
                <a:ea typeface="Yu Gothic" panose="020B0400000000000000" charset="-128"/>
                <a:cs typeface="Calibri" panose="020F0502020204030204" charset="0"/>
              </a:rPr>
              <a:t>Commitment</a:t>
            </a:r>
            <a:endParaRPr lang="en-US" altLang="zh-CN" sz="2000" dirty="0">
              <a:solidFill>
                <a:schemeClr val="tx1">
                  <a:lumMod val="75000"/>
                  <a:lumOff val="25000"/>
                </a:schemeClr>
              </a:solidFill>
              <a:latin typeface="Yu Gothic" panose="020B0400000000000000" charset="-128"/>
              <a:ea typeface="Yu Gothic" panose="020B0400000000000000" charset="-128"/>
              <a:cs typeface="Calibri" panose="020F0502020204030204" charset="0"/>
            </a:endParaRPr>
          </a:p>
        </p:txBody>
      </p:sp>
      <p:sp>
        <p:nvSpPr>
          <p:cNvPr id="30" name="文本框 29"/>
          <p:cNvSpPr txBox="1"/>
          <p:nvPr/>
        </p:nvSpPr>
        <p:spPr>
          <a:xfrm>
            <a:off x="6994011" y="5326456"/>
            <a:ext cx="2398875" cy="398780"/>
          </a:xfrm>
          <a:prstGeom prst="rect">
            <a:avLst/>
          </a:prstGeom>
          <a:noFill/>
        </p:spPr>
        <p:txBody>
          <a:bodyPr wrap="square" rtlCol="0">
            <a:spAutoFit/>
            <a:scene3d>
              <a:camera prst="orthographicFront"/>
              <a:lightRig rig="threePt" dir="t"/>
            </a:scene3d>
            <a:sp3d contourW="12700"/>
          </a:bodyPr>
          <a:lstStyle/>
          <a:p>
            <a:pPr algn="ctr"/>
            <a:r>
              <a:rPr lang="en-US" altLang="zh-CN" sz="2000"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rPr>
              <a:t>Respect</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endParaRPr>
          </a:p>
        </p:txBody>
      </p:sp>
      <p:sp>
        <p:nvSpPr>
          <p:cNvPr id="31" name="文本框 30"/>
          <p:cNvSpPr txBox="1"/>
          <p:nvPr/>
        </p:nvSpPr>
        <p:spPr>
          <a:xfrm>
            <a:off x="8865475" y="5316323"/>
            <a:ext cx="2398875" cy="398780"/>
          </a:xfrm>
          <a:prstGeom prst="rect">
            <a:avLst/>
          </a:prstGeom>
          <a:noFill/>
        </p:spPr>
        <p:txBody>
          <a:bodyPr wrap="square" rtlCol="0">
            <a:spAutoFit/>
            <a:scene3d>
              <a:camera prst="orthographicFront"/>
              <a:lightRig rig="threePt" dir="t"/>
            </a:scene3d>
            <a:sp3d contourW="12700"/>
          </a:bodyPr>
          <a:lstStyle/>
          <a:p>
            <a:pPr algn="ctr"/>
            <a:r>
              <a:rPr lang="en-US" altLang="zh-CN" sz="2000"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rPr>
              <a:t>Openness</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endParaRPr>
          </a:p>
        </p:txBody>
      </p:sp>
      <p:sp>
        <p:nvSpPr>
          <p:cNvPr id="2" name="TextBox 42"/>
          <p:cNvSpPr txBox="1"/>
          <p:nvPr/>
        </p:nvSpPr>
        <p:spPr>
          <a:xfrm>
            <a:off x="1729761" y="4077615"/>
            <a:ext cx="1592709" cy="276860"/>
          </a:xfrm>
          <a:prstGeom prst="rect">
            <a:avLst/>
          </a:prstGeom>
          <a:noFill/>
        </p:spPr>
        <p:txBody>
          <a:bodyPr wrap="square" lIns="0" tIns="0" rIns="0" bIns="0" rtlCol="0">
            <a:spAutoFit/>
          </a:bodyPr>
          <a:lstStyle/>
          <a:p>
            <a:pPr algn="ctr"/>
            <a:r>
              <a:rPr lang="en-US" altLang="zh-CN"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rPr>
              <a:t>勇気</a:t>
            </a:r>
            <a:endParaRPr lang="en-US" altLang="zh-CN" dirty="0" smtClean="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endParaRPr>
          </a:p>
        </p:txBody>
      </p:sp>
      <p:pic>
        <p:nvPicPr>
          <p:cNvPr id="3" name="Picture 2" descr="icons8-handshake-64"/>
          <p:cNvPicPr>
            <a:picLocks noChangeAspect="1"/>
          </p:cNvPicPr>
          <p:nvPr/>
        </p:nvPicPr>
        <p:blipFill>
          <a:blip r:embed="rId3"/>
          <a:stretch>
            <a:fillRect/>
          </a:stretch>
        </p:blipFill>
        <p:spPr>
          <a:xfrm>
            <a:off x="7581900" y="3341370"/>
            <a:ext cx="609600" cy="609600"/>
          </a:xfrm>
          <a:prstGeom prst="rect">
            <a:avLst/>
          </a:prstGeom>
        </p:spPr>
      </p:pic>
      <p:pic>
        <p:nvPicPr>
          <p:cNvPr id="4" name="Picture 3" descr="icons8-focus-64"/>
          <p:cNvPicPr>
            <a:picLocks noChangeAspect="1"/>
          </p:cNvPicPr>
          <p:nvPr/>
        </p:nvPicPr>
        <p:blipFill>
          <a:blip r:embed="rId4"/>
          <a:stretch>
            <a:fillRect/>
          </a:stretch>
        </p:blipFill>
        <p:spPr>
          <a:xfrm>
            <a:off x="3992880" y="3341370"/>
            <a:ext cx="609600" cy="609600"/>
          </a:xfrm>
          <a:prstGeom prst="rect">
            <a:avLst/>
          </a:prstGeom>
        </p:spPr>
      </p:pic>
      <p:pic>
        <p:nvPicPr>
          <p:cNvPr id="5" name="Picture 4" descr="icons8-rocket-40"/>
          <p:cNvPicPr>
            <a:picLocks noChangeAspect="1"/>
          </p:cNvPicPr>
          <p:nvPr/>
        </p:nvPicPr>
        <p:blipFill>
          <a:blip r:embed="rId5"/>
          <a:stretch>
            <a:fillRect/>
          </a:stretch>
        </p:blipFill>
        <p:spPr>
          <a:xfrm>
            <a:off x="2255520" y="3394710"/>
            <a:ext cx="503555" cy="503555"/>
          </a:xfrm>
          <a:prstGeom prst="rect">
            <a:avLst/>
          </a:prstGeom>
        </p:spPr>
      </p:pic>
      <p:pic>
        <p:nvPicPr>
          <p:cNvPr id="6" name="Picture 5" descr="icons8-padlock-64"/>
          <p:cNvPicPr>
            <a:picLocks noChangeAspect="1"/>
          </p:cNvPicPr>
          <p:nvPr/>
        </p:nvPicPr>
        <p:blipFill>
          <a:blip r:embed="rId6"/>
          <a:stretch>
            <a:fillRect/>
          </a:stretch>
        </p:blipFill>
        <p:spPr>
          <a:xfrm>
            <a:off x="9492615" y="3341370"/>
            <a:ext cx="609600" cy="609600"/>
          </a:xfrm>
          <a:prstGeom prst="rect">
            <a:avLst/>
          </a:prstGeom>
        </p:spPr>
      </p:pic>
      <p:pic>
        <p:nvPicPr>
          <p:cNvPr id="34" name="Picture 33" descr="icons8-organization-64"/>
          <p:cNvPicPr>
            <a:picLocks noChangeAspect="1"/>
          </p:cNvPicPr>
          <p:nvPr/>
        </p:nvPicPr>
        <p:blipFill>
          <a:blip r:embed="rId7"/>
          <a:stretch>
            <a:fillRect/>
          </a:stretch>
        </p:blipFill>
        <p:spPr>
          <a:xfrm>
            <a:off x="5786755" y="3467735"/>
            <a:ext cx="609600" cy="6096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stretch>
            <a:fillRect/>
          </a:stretch>
        </p:blipFill>
        <p:spPr>
          <a:xfrm flipV="1">
            <a:off x="2876409" y="4830936"/>
            <a:ext cx="6661533" cy="151200"/>
          </a:xfrm>
          <a:prstGeom prst="rect">
            <a:avLst/>
          </a:prstGeom>
        </p:spPr>
      </p:pic>
      <p:sp>
        <p:nvSpPr>
          <p:cNvPr id="32" name="文本框 31"/>
          <p:cNvSpPr txBox="1"/>
          <p:nvPr/>
        </p:nvSpPr>
        <p:spPr>
          <a:xfrm>
            <a:off x="3337154" y="5363676"/>
            <a:ext cx="5516880" cy="1014730"/>
          </a:xfrm>
          <a:prstGeom prst="rect">
            <a:avLst/>
          </a:prstGeom>
          <a:noFill/>
        </p:spPr>
        <p:txBody>
          <a:bodyPr wrap="none" rtlCol="0">
            <a:spAutoFit/>
          </a:bodyPr>
          <a:lstStyle/>
          <a:p>
            <a:pPr algn="ctr"/>
            <a:r>
              <a:rPr lang="ja-JP" altLang="en-US" sz="6000" dirty="0">
                <a:solidFill>
                  <a:srgbClr val="030000"/>
                </a:solidFill>
                <a:latin typeface="Yu Gothic" panose="020B0400000000000000" charset="-128"/>
                <a:ea typeface="Yu Gothic" panose="020B0400000000000000" charset="-128"/>
                <a:cs typeface="Calibri" panose="020F0502020204030204" charset="0"/>
              </a:rPr>
              <a:t>スクラムチーム</a:t>
            </a:r>
            <a:endParaRPr lang="ja-JP" altLang="en-US" sz="6000" dirty="0">
              <a:solidFill>
                <a:srgbClr val="030000"/>
              </a:solidFill>
              <a:latin typeface="Yu Gothic" panose="020B0400000000000000" charset="-128"/>
              <a:ea typeface="Yu Gothic" panose="020B0400000000000000" charset="-128"/>
              <a:cs typeface="Calibri" panose="020F0502020204030204" charset="0"/>
            </a:endParaRPr>
          </a:p>
        </p:txBody>
      </p:sp>
      <p:pic>
        <p:nvPicPr>
          <p:cNvPr id="2" name="图片 32"/>
          <p:cNvPicPr>
            <a:picLocks noChangeAspect="1"/>
          </p:cNvPicPr>
          <p:nvPr/>
        </p:nvPicPr>
        <p:blipFill>
          <a:blip r:embed="rId2"/>
          <a:stretch>
            <a:fillRect/>
          </a:stretch>
        </p:blipFill>
        <p:spPr>
          <a:xfrm>
            <a:off x="2426888" y="221027"/>
            <a:ext cx="7337410" cy="4610233"/>
          </a:xfrm>
          <a:prstGeom prst="rect">
            <a:avLst/>
          </a:prstGeom>
        </p:spPr>
      </p:pic>
      <p:pic>
        <p:nvPicPr>
          <p:cNvPr id="6" name="图片 5"/>
          <p:cNvPicPr>
            <a:picLocks noChangeAspect="1"/>
          </p:cNvPicPr>
          <p:nvPr/>
        </p:nvPicPr>
        <p:blipFill>
          <a:blip r:embed="rId3"/>
          <a:stretch>
            <a:fillRect/>
          </a:stretch>
        </p:blipFill>
        <p:spPr>
          <a:xfrm>
            <a:off x="3997923" y="2110153"/>
            <a:ext cx="4172322" cy="225652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32" name="文本框 31"/>
          <p:cNvSpPr txBox="1"/>
          <p:nvPr/>
        </p:nvSpPr>
        <p:spPr>
          <a:xfrm>
            <a:off x="3301706" y="438021"/>
            <a:ext cx="5516880" cy="1014730"/>
          </a:xfrm>
          <a:prstGeom prst="rect">
            <a:avLst/>
          </a:prstGeom>
          <a:noFill/>
        </p:spPr>
        <p:txBody>
          <a:bodyPr wrap="none" rtlCol="0">
            <a:spAutoFit/>
          </a:bodyPr>
          <a:lstStyle/>
          <a:p>
            <a:pPr algn="ctr"/>
            <a:r>
              <a:rPr lang="ja-JP" altLang="en-US" sz="6000" dirty="0">
                <a:solidFill>
                  <a:srgbClr val="030000"/>
                </a:solidFill>
                <a:latin typeface="Yu Gothic" panose="020B0400000000000000" charset="-128"/>
                <a:ea typeface="Yu Gothic" panose="020B0400000000000000" charset="-128"/>
                <a:cs typeface="Calibri" panose="020F0502020204030204" charset="0"/>
              </a:rPr>
              <a:t>スクラムチーム</a:t>
            </a:r>
            <a:endParaRPr lang="ja-JP" altLang="en-US" sz="6000" dirty="0">
              <a:solidFill>
                <a:srgbClr val="030000"/>
              </a:solidFill>
              <a:latin typeface="Yu Gothic" panose="020B0400000000000000" charset="-128"/>
              <a:ea typeface="Yu Gothic" panose="020B0400000000000000" charset="-128"/>
              <a:cs typeface="Calibri" panose="020F0502020204030204" charset="0"/>
            </a:endParaRPr>
          </a:p>
        </p:txBody>
      </p:sp>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4" name="Freeform 7"/>
          <p:cNvSpPr/>
          <p:nvPr/>
        </p:nvSpPr>
        <p:spPr bwMode="auto">
          <a:xfrm rot="10800000">
            <a:off x="8011273" y="2677576"/>
            <a:ext cx="1511300" cy="1971675"/>
          </a:xfrm>
          <a:custGeom>
            <a:avLst/>
            <a:gdLst>
              <a:gd name="T0" fmla="*/ 442 w 476"/>
              <a:gd name="T1" fmla="*/ 114 h 621"/>
              <a:gd name="T2" fmla="*/ 255 w 476"/>
              <a:gd name="T3" fmla="*/ 6 h 621"/>
              <a:gd name="T4" fmla="*/ 221 w 476"/>
              <a:gd name="T5" fmla="*/ 6 h 621"/>
              <a:gd name="T6" fmla="*/ 34 w 476"/>
              <a:gd name="T7" fmla="*/ 114 h 621"/>
              <a:gd name="T8" fmla="*/ 0 w 476"/>
              <a:gd name="T9" fmla="*/ 173 h 621"/>
              <a:gd name="T10" fmla="*/ 0 w 476"/>
              <a:gd name="T11" fmla="*/ 207 h 621"/>
              <a:gd name="T12" fmla="*/ 0 w 476"/>
              <a:gd name="T13" fmla="*/ 564 h 621"/>
              <a:gd name="T14" fmla="*/ 0 w 476"/>
              <a:gd name="T15" fmla="*/ 598 h 621"/>
              <a:gd name="T16" fmla="*/ 11 w 476"/>
              <a:gd name="T17" fmla="*/ 617 h 621"/>
              <a:gd name="T18" fmla="*/ 34 w 476"/>
              <a:gd name="T19" fmla="*/ 617 h 621"/>
              <a:gd name="T20" fmla="*/ 221 w 476"/>
              <a:gd name="T21" fmla="*/ 509 h 621"/>
              <a:gd name="T22" fmla="*/ 255 w 476"/>
              <a:gd name="T23" fmla="*/ 509 h 621"/>
              <a:gd name="T24" fmla="*/ 442 w 476"/>
              <a:gd name="T25" fmla="*/ 617 h 621"/>
              <a:gd name="T26" fmla="*/ 465 w 476"/>
              <a:gd name="T27" fmla="*/ 617 h 621"/>
              <a:gd name="T28" fmla="*/ 476 w 476"/>
              <a:gd name="T29" fmla="*/ 598 h 621"/>
              <a:gd name="T30" fmla="*/ 476 w 476"/>
              <a:gd name="T31" fmla="*/ 564 h 621"/>
              <a:gd name="T32" fmla="*/ 476 w 476"/>
              <a:gd name="T33" fmla="*/ 207 h 621"/>
              <a:gd name="T34" fmla="*/ 476 w 476"/>
              <a:gd name="T35" fmla="*/ 173 h 621"/>
              <a:gd name="T36" fmla="*/ 442 w 476"/>
              <a:gd name="T37" fmla="*/ 11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6" h="621">
                <a:moveTo>
                  <a:pt x="442" y="114"/>
                </a:moveTo>
                <a:cubicBezTo>
                  <a:pt x="255" y="6"/>
                  <a:pt x="255" y="6"/>
                  <a:pt x="255" y="6"/>
                </a:cubicBezTo>
                <a:cubicBezTo>
                  <a:pt x="245" y="0"/>
                  <a:pt x="232" y="0"/>
                  <a:pt x="221" y="6"/>
                </a:cubicBezTo>
                <a:cubicBezTo>
                  <a:pt x="34" y="114"/>
                  <a:pt x="34" y="114"/>
                  <a:pt x="34" y="114"/>
                </a:cubicBezTo>
                <a:cubicBezTo>
                  <a:pt x="13" y="127"/>
                  <a:pt x="0" y="149"/>
                  <a:pt x="0" y="173"/>
                </a:cubicBezTo>
                <a:cubicBezTo>
                  <a:pt x="0" y="207"/>
                  <a:pt x="0" y="207"/>
                  <a:pt x="0" y="207"/>
                </a:cubicBezTo>
                <a:cubicBezTo>
                  <a:pt x="0" y="564"/>
                  <a:pt x="0" y="564"/>
                  <a:pt x="0" y="564"/>
                </a:cubicBezTo>
                <a:cubicBezTo>
                  <a:pt x="0" y="598"/>
                  <a:pt x="0" y="598"/>
                  <a:pt x="0" y="598"/>
                </a:cubicBezTo>
                <a:cubicBezTo>
                  <a:pt x="0" y="606"/>
                  <a:pt x="4" y="613"/>
                  <a:pt x="11" y="617"/>
                </a:cubicBezTo>
                <a:cubicBezTo>
                  <a:pt x="18" y="621"/>
                  <a:pt x="27" y="621"/>
                  <a:pt x="34" y="617"/>
                </a:cubicBezTo>
                <a:cubicBezTo>
                  <a:pt x="221" y="509"/>
                  <a:pt x="221" y="509"/>
                  <a:pt x="221" y="509"/>
                </a:cubicBezTo>
                <a:cubicBezTo>
                  <a:pt x="232" y="503"/>
                  <a:pt x="245" y="503"/>
                  <a:pt x="255" y="509"/>
                </a:cubicBezTo>
                <a:cubicBezTo>
                  <a:pt x="442" y="617"/>
                  <a:pt x="442" y="617"/>
                  <a:pt x="442" y="617"/>
                </a:cubicBezTo>
                <a:cubicBezTo>
                  <a:pt x="449" y="621"/>
                  <a:pt x="458" y="621"/>
                  <a:pt x="465" y="617"/>
                </a:cubicBezTo>
                <a:cubicBezTo>
                  <a:pt x="472" y="613"/>
                  <a:pt x="476" y="606"/>
                  <a:pt x="476" y="598"/>
                </a:cubicBezTo>
                <a:cubicBezTo>
                  <a:pt x="476" y="564"/>
                  <a:pt x="476" y="564"/>
                  <a:pt x="476" y="564"/>
                </a:cubicBezTo>
                <a:cubicBezTo>
                  <a:pt x="476" y="207"/>
                  <a:pt x="476" y="207"/>
                  <a:pt x="476" y="207"/>
                </a:cubicBezTo>
                <a:cubicBezTo>
                  <a:pt x="476" y="173"/>
                  <a:pt x="476" y="173"/>
                  <a:pt x="476" y="173"/>
                </a:cubicBezTo>
                <a:cubicBezTo>
                  <a:pt x="476" y="149"/>
                  <a:pt x="463" y="127"/>
                  <a:pt x="442" y="114"/>
                </a:cubicBezTo>
                <a:close/>
              </a:path>
            </a:pathLst>
          </a:custGeom>
          <a:solidFill>
            <a:srgbClr val="90C9D5"/>
          </a:solidFill>
          <a:ln w="25400">
            <a:solidFill>
              <a:schemeClr val="tx1">
                <a:lumMod val="85000"/>
                <a:lumOff val="15000"/>
              </a:schemeClr>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4444"/>
              </a:solidFill>
              <a:effectLst/>
              <a:uLnTx/>
              <a:uFillTx/>
              <a:latin typeface="Calibri" panose="020F0502020204030204"/>
              <a:ea typeface="Calibri" panose="020F0502020204030204" charset="0"/>
              <a:cs typeface="Calibri" panose="020F0502020204030204" charset="0"/>
            </a:endParaRPr>
          </a:p>
        </p:txBody>
      </p:sp>
      <p:sp>
        <p:nvSpPr>
          <p:cNvPr id="16" name="Freeform 7"/>
          <p:cNvSpPr/>
          <p:nvPr/>
        </p:nvSpPr>
        <p:spPr bwMode="auto">
          <a:xfrm rot="10800000">
            <a:off x="5358237" y="2677576"/>
            <a:ext cx="1511300" cy="1971675"/>
          </a:xfrm>
          <a:custGeom>
            <a:avLst/>
            <a:gdLst>
              <a:gd name="T0" fmla="*/ 442 w 476"/>
              <a:gd name="T1" fmla="*/ 114 h 621"/>
              <a:gd name="T2" fmla="*/ 255 w 476"/>
              <a:gd name="T3" fmla="*/ 6 h 621"/>
              <a:gd name="T4" fmla="*/ 221 w 476"/>
              <a:gd name="T5" fmla="*/ 6 h 621"/>
              <a:gd name="T6" fmla="*/ 34 w 476"/>
              <a:gd name="T7" fmla="*/ 114 h 621"/>
              <a:gd name="T8" fmla="*/ 0 w 476"/>
              <a:gd name="T9" fmla="*/ 173 h 621"/>
              <a:gd name="T10" fmla="*/ 0 w 476"/>
              <a:gd name="T11" fmla="*/ 207 h 621"/>
              <a:gd name="T12" fmla="*/ 0 w 476"/>
              <a:gd name="T13" fmla="*/ 564 h 621"/>
              <a:gd name="T14" fmla="*/ 0 w 476"/>
              <a:gd name="T15" fmla="*/ 598 h 621"/>
              <a:gd name="T16" fmla="*/ 11 w 476"/>
              <a:gd name="T17" fmla="*/ 617 h 621"/>
              <a:gd name="T18" fmla="*/ 34 w 476"/>
              <a:gd name="T19" fmla="*/ 617 h 621"/>
              <a:gd name="T20" fmla="*/ 221 w 476"/>
              <a:gd name="T21" fmla="*/ 509 h 621"/>
              <a:gd name="T22" fmla="*/ 255 w 476"/>
              <a:gd name="T23" fmla="*/ 509 h 621"/>
              <a:gd name="T24" fmla="*/ 442 w 476"/>
              <a:gd name="T25" fmla="*/ 617 h 621"/>
              <a:gd name="T26" fmla="*/ 465 w 476"/>
              <a:gd name="T27" fmla="*/ 617 h 621"/>
              <a:gd name="T28" fmla="*/ 476 w 476"/>
              <a:gd name="T29" fmla="*/ 598 h 621"/>
              <a:gd name="T30" fmla="*/ 476 w 476"/>
              <a:gd name="T31" fmla="*/ 564 h 621"/>
              <a:gd name="T32" fmla="*/ 476 w 476"/>
              <a:gd name="T33" fmla="*/ 207 h 621"/>
              <a:gd name="T34" fmla="*/ 476 w 476"/>
              <a:gd name="T35" fmla="*/ 173 h 621"/>
              <a:gd name="T36" fmla="*/ 442 w 476"/>
              <a:gd name="T37" fmla="*/ 11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6" h="621">
                <a:moveTo>
                  <a:pt x="442" y="114"/>
                </a:moveTo>
                <a:cubicBezTo>
                  <a:pt x="255" y="6"/>
                  <a:pt x="255" y="6"/>
                  <a:pt x="255" y="6"/>
                </a:cubicBezTo>
                <a:cubicBezTo>
                  <a:pt x="245" y="0"/>
                  <a:pt x="232" y="0"/>
                  <a:pt x="221" y="6"/>
                </a:cubicBezTo>
                <a:cubicBezTo>
                  <a:pt x="34" y="114"/>
                  <a:pt x="34" y="114"/>
                  <a:pt x="34" y="114"/>
                </a:cubicBezTo>
                <a:cubicBezTo>
                  <a:pt x="13" y="127"/>
                  <a:pt x="0" y="149"/>
                  <a:pt x="0" y="173"/>
                </a:cubicBezTo>
                <a:cubicBezTo>
                  <a:pt x="0" y="207"/>
                  <a:pt x="0" y="207"/>
                  <a:pt x="0" y="207"/>
                </a:cubicBezTo>
                <a:cubicBezTo>
                  <a:pt x="0" y="564"/>
                  <a:pt x="0" y="564"/>
                  <a:pt x="0" y="564"/>
                </a:cubicBezTo>
                <a:cubicBezTo>
                  <a:pt x="0" y="598"/>
                  <a:pt x="0" y="598"/>
                  <a:pt x="0" y="598"/>
                </a:cubicBezTo>
                <a:cubicBezTo>
                  <a:pt x="0" y="606"/>
                  <a:pt x="4" y="613"/>
                  <a:pt x="11" y="617"/>
                </a:cubicBezTo>
                <a:cubicBezTo>
                  <a:pt x="18" y="621"/>
                  <a:pt x="27" y="621"/>
                  <a:pt x="34" y="617"/>
                </a:cubicBezTo>
                <a:cubicBezTo>
                  <a:pt x="221" y="509"/>
                  <a:pt x="221" y="509"/>
                  <a:pt x="221" y="509"/>
                </a:cubicBezTo>
                <a:cubicBezTo>
                  <a:pt x="232" y="503"/>
                  <a:pt x="245" y="503"/>
                  <a:pt x="255" y="509"/>
                </a:cubicBezTo>
                <a:cubicBezTo>
                  <a:pt x="442" y="617"/>
                  <a:pt x="442" y="617"/>
                  <a:pt x="442" y="617"/>
                </a:cubicBezTo>
                <a:cubicBezTo>
                  <a:pt x="449" y="621"/>
                  <a:pt x="458" y="621"/>
                  <a:pt x="465" y="617"/>
                </a:cubicBezTo>
                <a:cubicBezTo>
                  <a:pt x="472" y="613"/>
                  <a:pt x="476" y="606"/>
                  <a:pt x="476" y="598"/>
                </a:cubicBezTo>
                <a:cubicBezTo>
                  <a:pt x="476" y="564"/>
                  <a:pt x="476" y="564"/>
                  <a:pt x="476" y="564"/>
                </a:cubicBezTo>
                <a:cubicBezTo>
                  <a:pt x="476" y="207"/>
                  <a:pt x="476" y="207"/>
                  <a:pt x="476" y="207"/>
                </a:cubicBezTo>
                <a:cubicBezTo>
                  <a:pt x="476" y="173"/>
                  <a:pt x="476" y="173"/>
                  <a:pt x="476" y="173"/>
                </a:cubicBezTo>
                <a:cubicBezTo>
                  <a:pt x="476" y="149"/>
                  <a:pt x="463" y="127"/>
                  <a:pt x="442" y="114"/>
                </a:cubicBezTo>
                <a:close/>
              </a:path>
            </a:pathLst>
          </a:custGeom>
          <a:solidFill>
            <a:srgbClr val="F3C900"/>
          </a:solidFill>
          <a:ln w="25400">
            <a:solidFill>
              <a:schemeClr val="tx1">
                <a:lumMod val="85000"/>
                <a:lumOff val="15000"/>
              </a:schemeClr>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4444"/>
              </a:solidFill>
              <a:effectLst/>
              <a:uLnTx/>
              <a:uFillTx/>
              <a:latin typeface="Calibri" panose="020F0502020204030204"/>
              <a:ea typeface="Calibri" panose="020F0502020204030204" charset="0"/>
              <a:cs typeface="Calibri" panose="020F0502020204030204" charset="0"/>
            </a:endParaRPr>
          </a:p>
        </p:txBody>
      </p:sp>
      <p:sp>
        <p:nvSpPr>
          <p:cNvPr id="18" name="Freeform 7"/>
          <p:cNvSpPr/>
          <p:nvPr/>
        </p:nvSpPr>
        <p:spPr bwMode="auto">
          <a:xfrm rot="10800000">
            <a:off x="2705627" y="2696626"/>
            <a:ext cx="1511300" cy="1971675"/>
          </a:xfrm>
          <a:custGeom>
            <a:avLst/>
            <a:gdLst>
              <a:gd name="T0" fmla="*/ 442 w 476"/>
              <a:gd name="T1" fmla="*/ 114 h 621"/>
              <a:gd name="T2" fmla="*/ 255 w 476"/>
              <a:gd name="T3" fmla="*/ 6 h 621"/>
              <a:gd name="T4" fmla="*/ 221 w 476"/>
              <a:gd name="T5" fmla="*/ 6 h 621"/>
              <a:gd name="T6" fmla="*/ 34 w 476"/>
              <a:gd name="T7" fmla="*/ 114 h 621"/>
              <a:gd name="T8" fmla="*/ 0 w 476"/>
              <a:gd name="T9" fmla="*/ 173 h 621"/>
              <a:gd name="T10" fmla="*/ 0 w 476"/>
              <a:gd name="T11" fmla="*/ 207 h 621"/>
              <a:gd name="T12" fmla="*/ 0 w 476"/>
              <a:gd name="T13" fmla="*/ 564 h 621"/>
              <a:gd name="T14" fmla="*/ 0 w 476"/>
              <a:gd name="T15" fmla="*/ 598 h 621"/>
              <a:gd name="T16" fmla="*/ 11 w 476"/>
              <a:gd name="T17" fmla="*/ 617 h 621"/>
              <a:gd name="T18" fmla="*/ 34 w 476"/>
              <a:gd name="T19" fmla="*/ 617 h 621"/>
              <a:gd name="T20" fmla="*/ 221 w 476"/>
              <a:gd name="T21" fmla="*/ 509 h 621"/>
              <a:gd name="T22" fmla="*/ 255 w 476"/>
              <a:gd name="T23" fmla="*/ 509 h 621"/>
              <a:gd name="T24" fmla="*/ 442 w 476"/>
              <a:gd name="T25" fmla="*/ 617 h 621"/>
              <a:gd name="T26" fmla="*/ 465 w 476"/>
              <a:gd name="T27" fmla="*/ 617 h 621"/>
              <a:gd name="T28" fmla="*/ 476 w 476"/>
              <a:gd name="T29" fmla="*/ 598 h 621"/>
              <a:gd name="T30" fmla="*/ 476 w 476"/>
              <a:gd name="T31" fmla="*/ 564 h 621"/>
              <a:gd name="T32" fmla="*/ 476 w 476"/>
              <a:gd name="T33" fmla="*/ 207 h 621"/>
              <a:gd name="T34" fmla="*/ 476 w 476"/>
              <a:gd name="T35" fmla="*/ 173 h 621"/>
              <a:gd name="T36" fmla="*/ 442 w 476"/>
              <a:gd name="T37" fmla="*/ 11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6" h="621">
                <a:moveTo>
                  <a:pt x="442" y="114"/>
                </a:moveTo>
                <a:cubicBezTo>
                  <a:pt x="255" y="6"/>
                  <a:pt x="255" y="6"/>
                  <a:pt x="255" y="6"/>
                </a:cubicBezTo>
                <a:cubicBezTo>
                  <a:pt x="245" y="0"/>
                  <a:pt x="232" y="0"/>
                  <a:pt x="221" y="6"/>
                </a:cubicBezTo>
                <a:cubicBezTo>
                  <a:pt x="34" y="114"/>
                  <a:pt x="34" y="114"/>
                  <a:pt x="34" y="114"/>
                </a:cubicBezTo>
                <a:cubicBezTo>
                  <a:pt x="13" y="127"/>
                  <a:pt x="0" y="149"/>
                  <a:pt x="0" y="173"/>
                </a:cubicBezTo>
                <a:cubicBezTo>
                  <a:pt x="0" y="207"/>
                  <a:pt x="0" y="207"/>
                  <a:pt x="0" y="207"/>
                </a:cubicBezTo>
                <a:cubicBezTo>
                  <a:pt x="0" y="564"/>
                  <a:pt x="0" y="564"/>
                  <a:pt x="0" y="564"/>
                </a:cubicBezTo>
                <a:cubicBezTo>
                  <a:pt x="0" y="598"/>
                  <a:pt x="0" y="598"/>
                  <a:pt x="0" y="598"/>
                </a:cubicBezTo>
                <a:cubicBezTo>
                  <a:pt x="0" y="606"/>
                  <a:pt x="4" y="613"/>
                  <a:pt x="11" y="617"/>
                </a:cubicBezTo>
                <a:cubicBezTo>
                  <a:pt x="18" y="621"/>
                  <a:pt x="27" y="621"/>
                  <a:pt x="34" y="617"/>
                </a:cubicBezTo>
                <a:cubicBezTo>
                  <a:pt x="221" y="509"/>
                  <a:pt x="221" y="509"/>
                  <a:pt x="221" y="509"/>
                </a:cubicBezTo>
                <a:cubicBezTo>
                  <a:pt x="232" y="503"/>
                  <a:pt x="245" y="503"/>
                  <a:pt x="255" y="509"/>
                </a:cubicBezTo>
                <a:cubicBezTo>
                  <a:pt x="442" y="617"/>
                  <a:pt x="442" y="617"/>
                  <a:pt x="442" y="617"/>
                </a:cubicBezTo>
                <a:cubicBezTo>
                  <a:pt x="449" y="621"/>
                  <a:pt x="458" y="621"/>
                  <a:pt x="465" y="617"/>
                </a:cubicBezTo>
                <a:cubicBezTo>
                  <a:pt x="472" y="613"/>
                  <a:pt x="476" y="606"/>
                  <a:pt x="476" y="598"/>
                </a:cubicBezTo>
                <a:cubicBezTo>
                  <a:pt x="476" y="564"/>
                  <a:pt x="476" y="564"/>
                  <a:pt x="476" y="564"/>
                </a:cubicBezTo>
                <a:cubicBezTo>
                  <a:pt x="476" y="207"/>
                  <a:pt x="476" y="207"/>
                  <a:pt x="476" y="207"/>
                </a:cubicBezTo>
                <a:cubicBezTo>
                  <a:pt x="476" y="173"/>
                  <a:pt x="476" y="173"/>
                  <a:pt x="476" y="173"/>
                </a:cubicBezTo>
                <a:cubicBezTo>
                  <a:pt x="476" y="149"/>
                  <a:pt x="463" y="127"/>
                  <a:pt x="442" y="114"/>
                </a:cubicBezTo>
                <a:close/>
              </a:path>
            </a:pathLst>
          </a:custGeom>
          <a:solidFill>
            <a:srgbClr val="90C9D5"/>
          </a:solidFill>
          <a:ln w="25400">
            <a:solidFill>
              <a:schemeClr val="tx1">
                <a:lumMod val="85000"/>
                <a:lumOff val="15000"/>
              </a:schemeClr>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4444"/>
              </a:solidFill>
              <a:effectLst/>
              <a:uLnTx/>
              <a:uFillTx/>
              <a:latin typeface="Calibri" panose="020F0502020204030204"/>
              <a:ea typeface="Calibri" panose="020F0502020204030204" charset="0"/>
              <a:cs typeface="Calibri" panose="020F0502020204030204" charset="0"/>
            </a:endParaRPr>
          </a:p>
        </p:txBody>
      </p:sp>
      <p:sp>
        <p:nvSpPr>
          <p:cNvPr id="20" name="文本框 19"/>
          <p:cNvSpPr txBox="1"/>
          <p:nvPr/>
        </p:nvSpPr>
        <p:spPr>
          <a:xfrm>
            <a:off x="2261839" y="5070226"/>
            <a:ext cx="2398875" cy="398780"/>
          </a:xfrm>
          <a:prstGeom prst="rect">
            <a:avLst/>
          </a:prstGeom>
          <a:noFill/>
        </p:spPr>
        <p:txBody>
          <a:bodyPr wrap="square" rtlCol="0">
            <a:spAutoFit/>
            <a:scene3d>
              <a:camera prst="orthographicFront"/>
              <a:lightRig rig="threePt" dir="t"/>
            </a:scene3d>
            <a:sp3d contourW="12700"/>
          </a:bodyPr>
          <a:lstStyle/>
          <a:p>
            <a:pPr algn="ctr"/>
            <a:r>
              <a:rPr lang="en-US" altLang="zh-CN" sz="2000" smtClean="0">
                <a:solidFill>
                  <a:schemeClr val="tx1">
                    <a:lumMod val="75000"/>
                    <a:lumOff val="25000"/>
                  </a:schemeClr>
                </a:solidFill>
                <a:latin typeface="Yu Gothic" panose="020B0400000000000000" charset="-128"/>
                <a:ea typeface="Yu Gothic" panose="020B0400000000000000" charset="-128"/>
                <a:cs typeface="Calibri" panose="020F0502020204030204" charset="0"/>
              </a:rPr>
              <a:t>プロダクト所有者</a:t>
            </a:r>
            <a:endParaRPr lang="en-US" altLang="zh-CN" sz="2000" smtClean="0">
              <a:solidFill>
                <a:schemeClr val="tx1">
                  <a:lumMod val="75000"/>
                  <a:lumOff val="25000"/>
                </a:schemeClr>
              </a:solidFill>
              <a:latin typeface="Yu Gothic" panose="020B0400000000000000" charset="-128"/>
              <a:ea typeface="Yu Gothic" panose="020B0400000000000000" charset="-128"/>
              <a:cs typeface="Calibri" panose="020F0502020204030204" charset="0"/>
            </a:endParaRPr>
          </a:p>
        </p:txBody>
      </p:sp>
      <p:sp>
        <p:nvSpPr>
          <p:cNvPr id="22" name="文本框 21"/>
          <p:cNvSpPr txBox="1"/>
          <p:nvPr/>
        </p:nvSpPr>
        <p:spPr>
          <a:xfrm>
            <a:off x="4914449" y="5051176"/>
            <a:ext cx="2398875" cy="398780"/>
          </a:xfrm>
          <a:prstGeom prst="rect">
            <a:avLst/>
          </a:prstGeom>
          <a:noFill/>
        </p:spPr>
        <p:txBody>
          <a:bodyPr wrap="square" rtlCol="0">
            <a:spAutoFit/>
            <a:scene3d>
              <a:camera prst="orthographicFront"/>
              <a:lightRig rig="threePt" dir="t"/>
            </a:scene3d>
            <a:sp3d contourW="12700"/>
          </a:bodyPr>
          <a:lstStyle/>
          <a:p>
            <a:pPr algn="ct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rPr>
              <a:t>スクラム マスター</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p:txBody>
      </p:sp>
      <p:sp>
        <p:nvSpPr>
          <p:cNvPr id="24" name="文本框 23"/>
          <p:cNvSpPr txBox="1"/>
          <p:nvPr/>
        </p:nvSpPr>
        <p:spPr>
          <a:xfrm>
            <a:off x="7571740" y="5041900"/>
            <a:ext cx="2607945" cy="398780"/>
          </a:xfrm>
          <a:prstGeom prst="rect">
            <a:avLst/>
          </a:prstGeom>
          <a:noFill/>
        </p:spPr>
        <p:txBody>
          <a:bodyPr wrap="square" rtlCol="0">
            <a:spAutoFit/>
            <a:scene3d>
              <a:camera prst="orthographicFront"/>
              <a:lightRig rig="threePt" dir="t"/>
            </a:scene3d>
            <a:sp3d contourW="12700"/>
          </a:bodyPr>
          <a:lstStyle/>
          <a:p>
            <a:pPr algn="ctr"/>
            <a:r>
              <a:rPr lang="en-US" altLang="zh-CN" sz="200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rPr>
              <a:t>開発 メンバー</a:t>
            </a:r>
            <a:endParaRPr lang="en-US" altLang="zh-CN" sz="200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p:txBody>
      </p:sp>
      <p:pic>
        <p:nvPicPr>
          <p:cNvPr id="3" name="Picture 2" descr="images-removebg-preview"/>
          <p:cNvPicPr>
            <a:picLocks noChangeAspect="1"/>
          </p:cNvPicPr>
          <p:nvPr/>
        </p:nvPicPr>
        <p:blipFill>
          <a:blip r:embed="rId3"/>
          <a:stretch>
            <a:fillRect/>
          </a:stretch>
        </p:blipFill>
        <p:spPr>
          <a:xfrm>
            <a:off x="8160385" y="3138805"/>
            <a:ext cx="1221105" cy="1049655"/>
          </a:xfrm>
          <a:prstGeom prst="rect">
            <a:avLst/>
          </a:prstGeom>
        </p:spPr>
      </p:pic>
      <p:pic>
        <p:nvPicPr>
          <p:cNvPr id="4" name="Picture 3" descr="スクリーンショット_2022-07-24_132607-removebg-preview"/>
          <p:cNvPicPr>
            <a:picLocks noChangeAspect="1"/>
          </p:cNvPicPr>
          <p:nvPr/>
        </p:nvPicPr>
        <p:blipFill>
          <a:blip r:embed="rId4"/>
          <a:stretch>
            <a:fillRect/>
          </a:stretch>
        </p:blipFill>
        <p:spPr>
          <a:xfrm>
            <a:off x="5661025" y="3157855"/>
            <a:ext cx="906780" cy="1050290"/>
          </a:xfrm>
          <a:prstGeom prst="rect">
            <a:avLst/>
          </a:prstGeom>
        </p:spPr>
      </p:pic>
      <p:pic>
        <p:nvPicPr>
          <p:cNvPr id="5" name="Picture 4" descr="スクリーンショット_2022-07-24_132837-removebg-preview"/>
          <p:cNvPicPr>
            <a:picLocks noChangeAspect="1"/>
          </p:cNvPicPr>
          <p:nvPr/>
        </p:nvPicPr>
        <p:blipFill>
          <a:blip r:embed="rId5"/>
          <a:stretch>
            <a:fillRect/>
          </a:stretch>
        </p:blipFill>
        <p:spPr>
          <a:xfrm>
            <a:off x="3031490" y="3181350"/>
            <a:ext cx="860425" cy="9937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srcRect l="54783"/>
          <a:stretch>
            <a:fillRect/>
          </a:stretch>
        </p:blipFill>
        <p:spPr>
          <a:xfrm rot="5400000" flipH="1">
            <a:off x="9347039" y="-252590"/>
            <a:ext cx="2355628" cy="3273334"/>
          </a:xfrm>
          <a:prstGeom prst="rect">
            <a:avLst/>
          </a:prstGeom>
        </p:spPr>
      </p:pic>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32" name="文本框 31"/>
          <p:cNvSpPr txBox="1"/>
          <p:nvPr/>
        </p:nvSpPr>
        <p:spPr>
          <a:xfrm>
            <a:off x="1777707" y="438021"/>
            <a:ext cx="8564880" cy="1014730"/>
          </a:xfrm>
          <a:prstGeom prst="rect">
            <a:avLst/>
          </a:prstGeom>
          <a:noFill/>
        </p:spPr>
        <p:txBody>
          <a:bodyPr wrap="none" rtlCol="0">
            <a:spAutoFit/>
          </a:bodyPr>
          <a:lstStyle/>
          <a:p>
            <a:pPr algn="ctr"/>
            <a:r>
              <a:rPr lang="ja-JP" altLang="en-US" sz="6000" dirty="0">
                <a:solidFill>
                  <a:srgbClr val="030000"/>
                </a:solidFill>
                <a:latin typeface="Yu Gothic" panose="020B0400000000000000" charset="-128"/>
                <a:ea typeface="Yu Gothic" panose="020B0400000000000000" charset="-128"/>
                <a:cs typeface="Calibri" panose="020F0502020204030204" charset="0"/>
              </a:rPr>
              <a:t>スクラムチームのサイズ</a:t>
            </a:r>
            <a:endParaRPr lang="ja-JP" altLang="en-US" sz="6000" dirty="0">
              <a:solidFill>
                <a:srgbClr val="030000"/>
              </a:solidFill>
              <a:latin typeface="Yu Gothic" panose="020B0400000000000000" charset="-128"/>
              <a:ea typeface="Yu Gothic" panose="020B0400000000000000" charset="-128"/>
              <a:cs typeface="Calibri" panose="020F0502020204030204" charset="0"/>
            </a:endParaRPr>
          </a:p>
        </p:txBody>
      </p:sp>
      <p:pic>
        <p:nvPicPr>
          <p:cNvPr id="9" name="图片 8"/>
          <p:cNvPicPr>
            <a:picLocks noChangeAspect="1"/>
          </p:cNvPicPr>
          <p:nvPr/>
        </p:nvPicPr>
        <p:blipFill>
          <a:blip r:embed="rId2"/>
          <a:stretch>
            <a:fillRect/>
          </a:stretch>
        </p:blipFill>
        <p:spPr>
          <a:xfrm>
            <a:off x="3337627" y="1571307"/>
            <a:ext cx="5550547" cy="126000"/>
          </a:xfrm>
          <a:prstGeom prst="rect">
            <a:avLst/>
          </a:prstGeom>
        </p:spPr>
      </p:pic>
      <p:pic>
        <p:nvPicPr>
          <p:cNvPr id="2" name="Picture 1"/>
          <p:cNvPicPr>
            <a:picLocks noChangeAspect="1"/>
          </p:cNvPicPr>
          <p:nvPr/>
        </p:nvPicPr>
        <p:blipFill>
          <a:blip r:embed="rId3"/>
          <a:stretch>
            <a:fillRect/>
          </a:stretch>
        </p:blipFill>
        <p:spPr>
          <a:xfrm>
            <a:off x="1550035" y="3095625"/>
            <a:ext cx="5391785" cy="2821940"/>
          </a:xfrm>
          <a:prstGeom prst="rect">
            <a:avLst/>
          </a:prstGeom>
        </p:spPr>
      </p:pic>
      <p:pic>
        <p:nvPicPr>
          <p:cNvPr id="6" name="Picture 5"/>
          <p:cNvPicPr>
            <a:picLocks noChangeAspect="1"/>
          </p:cNvPicPr>
          <p:nvPr/>
        </p:nvPicPr>
        <p:blipFill>
          <a:blip r:embed="rId4"/>
          <a:stretch>
            <a:fillRect/>
          </a:stretch>
        </p:blipFill>
        <p:spPr>
          <a:xfrm>
            <a:off x="7185025" y="4031615"/>
            <a:ext cx="785495" cy="717550"/>
          </a:xfrm>
          <a:prstGeom prst="rect">
            <a:avLst/>
          </a:prstGeom>
        </p:spPr>
      </p:pic>
      <p:pic>
        <p:nvPicPr>
          <p:cNvPr id="7" name="Picture 6"/>
          <p:cNvPicPr>
            <a:picLocks noChangeAspect="1"/>
          </p:cNvPicPr>
          <p:nvPr/>
        </p:nvPicPr>
        <p:blipFill>
          <a:blip r:embed="rId5"/>
          <a:stretch>
            <a:fillRect/>
          </a:stretch>
        </p:blipFill>
        <p:spPr>
          <a:xfrm>
            <a:off x="8947150" y="3904615"/>
            <a:ext cx="1316990" cy="989330"/>
          </a:xfrm>
          <a:prstGeom prst="rect">
            <a:avLst/>
          </a:prstGeom>
        </p:spPr>
      </p:pic>
      <p:sp>
        <p:nvSpPr>
          <p:cNvPr id="10" name="Text Box 9"/>
          <p:cNvSpPr txBox="1"/>
          <p:nvPr/>
        </p:nvSpPr>
        <p:spPr>
          <a:xfrm>
            <a:off x="3056890" y="2892425"/>
            <a:ext cx="1356995" cy="460375"/>
          </a:xfrm>
          <a:prstGeom prst="rect">
            <a:avLst/>
          </a:prstGeom>
          <a:noFill/>
        </p:spPr>
        <p:txBody>
          <a:bodyPr wrap="square" rtlCol="0" anchor="t">
            <a:spAutoFit/>
          </a:bodyPr>
          <a:lstStyle/>
          <a:p>
            <a:r>
              <a:rPr lang="en-US" sz="1200" b="1">
                <a:latin typeface="Yu Gothic" panose="020B0400000000000000" charset="-128"/>
                <a:ea typeface="Yu Gothic" panose="020B0400000000000000" charset="-128"/>
              </a:rPr>
              <a:t>1 x PRODUCT </a:t>
            </a:r>
            <a:endParaRPr lang="en-US" sz="1200" b="1">
              <a:latin typeface="Yu Gothic" panose="020B0400000000000000" charset="-128"/>
              <a:ea typeface="Yu Gothic" panose="020B0400000000000000" charset="-128"/>
            </a:endParaRPr>
          </a:p>
          <a:p>
            <a:r>
              <a:rPr lang="en-US" sz="1200" b="1">
                <a:latin typeface="Yu Gothic" panose="020B0400000000000000" charset="-128"/>
                <a:ea typeface="Yu Gothic" panose="020B0400000000000000" charset="-128"/>
              </a:rPr>
              <a:t>OWNER</a:t>
            </a:r>
            <a:endParaRPr lang="en-US" sz="1200" b="1">
              <a:latin typeface="Yu Gothic" panose="020B0400000000000000" charset="-128"/>
              <a:ea typeface="Yu Gothic" panose="020B0400000000000000" charset="-128"/>
            </a:endParaRPr>
          </a:p>
        </p:txBody>
      </p:sp>
      <p:sp>
        <p:nvSpPr>
          <p:cNvPr id="11" name="Text Box 10"/>
          <p:cNvSpPr txBox="1"/>
          <p:nvPr/>
        </p:nvSpPr>
        <p:spPr>
          <a:xfrm>
            <a:off x="4556125" y="2891790"/>
            <a:ext cx="1674495" cy="460375"/>
          </a:xfrm>
          <a:prstGeom prst="rect">
            <a:avLst/>
          </a:prstGeom>
          <a:noFill/>
        </p:spPr>
        <p:txBody>
          <a:bodyPr wrap="square" rtlCol="0" anchor="t">
            <a:spAutoFit/>
          </a:bodyPr>
          <a:lstStyle/>
          <a:p>
            <a:r>
              <a:rPr lang="en-US" sz="1200" b="1">
                <a:latin typeface="Yu Gothic" panose="020B0400000000000000" charset="-128"/>
                <a:ea typeface="Yu Gothic" panose="020B0400000000000000" charset="-128"/>
              </a:rPr>
              <a:t>1 x SCRUM MASTER</a:t>
            </a:r>
            <a:endParaRPr lang="en-US" sz="1200" b="1">
              <a:latin typeface="Yu Gothic" panose="020B0400000000000000" charset="-128"/>
              <a:ea typeface="Yu Gothic" panose="020B0400000000000000" charset="-128"/>
            </a:endParaRPr>
          </a:p>
        </p:txBody>
      </p:sp>
      <p:sp>
        <p:nvSpPr>
          <p:cNvPr id="23" name="Text Box 22"/>
          <p:cNvSpPr txBox="1"/>
          <p:nvPr/>
        </p:nvSpPr>
        <p:spPr>
          <a:xfrm>
            <a:off x="6407150" y="2101850"/>
            <a:ext cx="2540000" cy="460375"/>
          </a:xfrm>
          <a:prstGeom prst="rect">
            <a:avLst/>
          </a:prstGeom>
          <a:noFill/>
        </p:spPr>
        <p:txBody>
          <a:bodyPr wrap="square" rtlCol="0" anchor="t">
            <a:spAutoFit/>
          </a:bodyPr>
          <a:lstStyle/>
          <a:p>
            <a:r>
              <a:rPr lang="en-US" sz="1200">
                <a:solidFill>
                  <a:schemeClr val="tx1">
                    <a:lumMod val="75000"/>
                    <a:lumOff val="25000"/>
                  </a:schemeClr>
                </a:solidFill>
                <a:latin typeface="Yu Gothic" panose="020B0400000000000000" charset="-128"/>
                <a:ea typeface="Yu Gothic" panose="020B0400000000000000" charset="-128"/>
              </a:rPr>
              <a:t>これは単なる推奨であり、ルールではありません</a:t>
            </a:r>
            <a:r>
              <a:rPr lang="ja-JP" altLang="en-US" sz="1200">
                <a:solidFill>
                  <a:schemeClr val="tx1">
                    <a:lumMod val="75000"/>
                    <a:lumOff val="25000"/>
                  </a:schemeClr>
                </a:solidFill>
                <a:latin typeface="Yu Gothic" panose="020B0400000000000000" charset="-128"/>
                <a:ea typeface="Yu Gothic" panose="020B0400000000000000" charset="-128"/>
              </a:rPr>
              <a:t>。</a:t>
            </a:r>
            <a:endParaRPr lang="ja-JP" altLang="en-US" sz="1200">
              <a:solidFill>
                <a:schemeClr val="tx1">
                  <a:lumMod val="75000"/>
                  <a:lumOff val="25000"/>
                </a:schemeClr>
              </a:solidFill>
              <a:latin typeface="Yu Gothic" panose="020B0400000000000000" charset="-128"/>
              <a:ea typeface="Yu Gothic" panose="020B0400000000000000" charset="-128"/>
            </a:endParaRPr>
          </a:p>
        </p:txBody>
      </p:sp>
      <p:pic>
        <p:nvPicPr>
          <p:cNvPr id="25" name="Picture 24"/>
          <p:cNvPicPr>
            <a:picLocks noChangeAspect="1"/>
          </p:cNvPicPr>
          <p:nvPr/>
        </p:nvPicPr>
        <p:blipFill>
          <a:blip r:embed="rId6"/>
          <a:stretch>
            <a:fillRect/>
          </a:stretch>
        </p:blipFill>
        <p:spPr>
          <a:xfrm>
            <a:off x="8990330" y="2562225"/>
            <a:ext cx="1183640" cy="1120140"/>
          </a:xfrm>
          <a:prstGeom prst="rect">
            <a:avLst/>
          </a:prstGeom>
        </p:spPr>
      </p:pic>
      <p:sp>
        <p:nvSpPr>
          <p:cNvPr id="26" name="Text Box 25"/>
          <p:cNvSpPr txBox="1"/>
          <p:nvPr/>
        </p:nvSpPr>
        <p:spPr>
          <a:xfrm>
            <a:off x="8335645" y="5248910"/>
            <a:ext cx="2540000" cy="460375"/>
          </a:xfrm>
          <a:prstGeom prst="rect">
            <a:avLst/>
          </a:prstGeom>
          <a:noFill/>
        </p:spPr>
        <p:txBody>
          <a:bodyPr wrap="square" rtlCol="0" anchor="t">
            <a:spAutoFit/>
          </a:bodyPr>
          <a:lstStyle/>
          <a:p>
            <a:r>
              <a:rPr lang="en-US" sz="1200">
                <a:solidFill>
                  <a:schemeClr val="tx1">
                    <a:lumMod val="75000"/>
                    <a:lumOff val="25000"/>
                  </a:schemeClr>
                </a:solidFill>
                <a:latin typeface="Yu Gothic" panose="020B0400000000000000" charset="-128"/>
                <a:ea typeface="Yu Gothic" panose="020B0400000000000000" charset="-128"/>
              </a:rPr>
              <a:t>それ以上に、調整の労力と複雑さが増します。</a:t>
            </a:r>
            <a:endParaRPr lang="en-US" sz="1200">
              <a:solidFill>
                <a:schemeClr val="tx1">
                  <a:lumMod val="75000"/>
                  <a:lumOff val="25000"/>
                </a:schemeClr>
              </a:solidFill>
              <a:latin typeface="Yu Gothic" panose="020B0400000000000000" charset="-128"/>
              <a:ea typeface="Yu Gothic" panose="020B0400000000000000" charset="-128"/>
            </a:endParaRPr>
          </a:p>
        </p:txBody>
      </p:sp>
      <p:sp>
        <p:nvSpPr>
          <p:cNvPr id="27" name="Text Box 26"/>
          <p:cNvSpPr txBox="1"/>
          <p:nvPr/>
        </p:nvSpPr>
        <p:spPr>
          <a:xfrm>
            <a:off x="996315" y="2044065"/>
            <a:ext cx="3417570" cy="460375"/>
          </a:xfrm>
          <a:prstGeom prst="rect">
            <a:avLst/>
          </a:prstGeom>
          <a:noFill/>
        </p:spPr>
        <p:txBody>
          <a:bodyPr wrap="square" rtlCol="0" anchor="t">
            <a:spAutoFit/>
          </a:bodyPr>
          <a:lstStyle/>
          <a:p>
            <a:r>
              <a:rPr lang="en-US" sz="1200">
                <a:solidFill>
                  <a:schemeClr val="tx1">
                    <a:lumMod val="75000"/>
                    <a:lumOff val="25000"/>
                  </a:schemeClr>
                </a:solidFill>
                <a:latin typeface="Yu Gothic" panose="020B0400000000000000" charset="-128"/>
                <a:ea typeface="Yu Gothic" panose="020B0400000000000000" charset="-128"/>
                <a:cs typeface="Yu Gothic" panose="020B0400000000000000" charset="-128"/>
              </a:rPr>
              <a:t>プロダクトオーナーとスクラムマスターが10人に含まれています</a:t>
            </a:r>
            <a:r>
              <a:rPr lang="ja-JP" altLang="en-US" sz="1200">
                <a:solidFill>
                  <a:schemeClr val="tx1">
                    <a:lumMod val="75000"/>
                    <a:lumOff val="25000"/>
                  </a:schemeClr>
                </a:solidFill>
                <a:latin typeface="Yu Gothic" panose="020B0400000000000000" charset="-128"/>
                <a:ea typeface="Yu Gothic" panose="020B0400000000000000" charset="-128"/>
                <a:cs typeface="Yu Gothic" panose="020B0400000000000000" charset="-128"/>
              </a:rPr>
              <a:t>。</a:t>
            </a:r>
            <a:endParaRPr lang="ja-JP" altLang="en-US" sz="120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p:txBody>
      </p:sp>
      <p:pic>
        <p:nvPicPr>
          <p:cNvPr id="28" name="Picture 27"/>
          <p:cNvPicPr>
            <a:picLocks noChangeAspect="1"/>
          </p:cNvPicPr>
          <p:nvPr/>
        </p:nvPicPr>
        <p:blipFill>
          <a:blip r:embed="rId6"/>
          <a:stretch>
            <a:fillRect/>
          </a:stretch>
        </p:blipFill>
        <p:spPr>
          <a:xfrm rot="10800000">
            <a:off x="1726565" y="2552700"/>
            <a:ext cx="975360" cy="923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pic>
        <p:nvPicPr>
          <p:cNvPr id="15" name="图片占位符 23" descr="C:\Users\Hnin Hnin Yu\Downloads\タイトルなし-removebg-preview.pngタイトルなし-removebg-preview"/>
          <p:cNvPicPr>
            <a:picLocks noChangeAspect="1"/>
          </p:cNvPicPr>
          <p:nvPr/>
        </p:nvPicPr>
        <p:blipFill>
          <a:blip r:embed="rId3"/>
          <a:srcRect/>
          <a:stretch>
            <a:fillRect/>
          </a:stretch>
        </p:blipFill>
        <p:spPr>
          <a:xfrm>
            <a:off x="6596436" y="2778910"/>
            <a:ext cx="4773780" cy="3200400"/>
          </a:xfrm>
          <a:custGeom>
            <a:avLst/>
            <a:gdLst>
              <a:gd name="connsiteX0" fmla="*/ 187095 w 4773780"/>
              <a:gd name="connsiteY0" fmla="*/ 0 h 3632200"/>
              <a:gd name="connsiteX1" fmla="*/ 4586685 w 4773780"/>
              <a:gd name="connsiteY1" fmla="*/ 0 h 3632200"/>
              <a:gd name="connsiteX2" fmla="*/ 4773780 w 4773780"/>
              <a:gd name="connsiteY2" fmla="*/ 187095 h 3632200"/>
              <a:gd name="connsiteX3" fmla="*/ 4773780 w 4773780"/>
              <a:gd name="connsiteY3" fmla="*/ 3445105 h 3632200"/>
              <a:gd name="connsiteX4" fmla="*/ 4586685 w 4773780"/>
              <a:gd name="connsiteY4" fmla="*/ 3632200 h 3632200"/>
              <a:gd name="connsiteX5" fmla="*/ 187095 w 4773780"/>
              <a:gd name="connsiteY5" fmla="*/ 3632200 h 3632200"/>
              <a:gd name="connsiteX6" fmla="*/ 0 w 4773780"/>
              <a:gd name="connsiteY6" fmla="*/ 3445105 h 3632200"/>
              <a:gd name="connsiteX7" fmla="*/ 0 w 4773780"/>
              <a:gd name="connsiteY7" fmla="*/ 187095 h 3632200"/>
              <a:gd name="connsiteX8" fmla="*/ 187095 w 4773780"/>
              <a:gd name="connsiteY8" fmla="*/ 0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3780" h="3632200">
                <a:moveTo>
                  <a:pt x="187095" y="0"/>
                </a:moveTo>
                <a:lnTo>
                  <a:pt x="4586685" y="0"/>
                </a:lnTo>
                <a:cubicBezTo>
                  <a:pt x="4690015" y="0"/>
                  <a:pt x="4773780" y="83765"/>
                  <a:pt x="4773780" y="187095"/>
                </a:cubicBezTo>
                <a:lnTo>
                  <a:pt x="4773780" y="3445105"/>
                </a:lnTo>
                <a:cubicBezTo>
                  <a:pt x="4773780" y="3548435"/>
                  <a:pt x="4690015" y="3632200"/>
                  <a:pt x="4586685" y="3632200"/>
                </a:cubicBezTo>
                <a:lnTo>
                  <a:pt x="187095" y="3632200"/>
                </a:lnTo>
                <a:cubicBezTo>
                  <a:pt x="83765" y="3632200"/>
                  <a:pt x="0" y="3548435"/>
                  <a:pt x="0" y="3445105"/>
                </a:cubicBezTo>
                <a:lnTo>
                  <a:pt x="0" y="187095"/>
                </a:lnTo>
                <a:cubicBezTo>
                  <a:pt x="0" y="83765"/>
                  <a:pt x="83765" y="0"/>
                  <a:pt x="187095" y="0"/>
                </a:cubicBezTo>
                <a:close/>
              </a:path>
            </a:pathLst>
          </a:custGeom>
        </p:spPr>
      </p:pic>
      <p:sp>
        <p:nvSpPr>
          <p:cNvPr id="17" name="文本框 16"/>
          <p:cNvSpPr txBox="1"/>
          <p:nvPr/>
        </p:nvSpPr>
        <p:spPr>
          <a:xfrm>
            <a:off x="819150" y="2562860"/>
            <a:ext cx="5330825" cy="3322955"/>
          </a:xfrm>
          <a:prstGeom prst="rect">
            <a:avLst/>
          </a:prstGeom>
          <a:noFill/>
        </p:spPr>
        <p:txBody>
          <a:bodyPr wrap="square" rtlCol="0">
            <a:spAutoFit/>
            <a:scene3d>
              <a:camera prst="orthographicFront"/>
              <a:lightRig rig="threePt" dir="t"/>
            </a:scene3d>
            <a:sp3d contourW="12700"/>
          </a:bodyPr>
          <a:lstStyle/>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プロダクトゴールを策定し、明示的に伝える</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プロダクトバックログアイテム</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PBI</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を作成し、明確に伝える</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実現したいことを優先順位順に並べる</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プロダクトバックログに透明性があり、見える化され、理解されるようにする</a:t>
            </a:r>
            <a:endParaRPr lang="en-US" altLang="zh-CN" sz="2000" dirty="0">
              <a:solidFill>
                <a:srgbClr val="030000"/>
              </a:solidFill>
              <a:latin typeface="Yu Gothic" panose="020B0400000000000000" charset="-128"/>
              <a:ea typeface="Yu Gothic" panose="020B0400000000000000" charset="-128"/>
              <a:cs typeface="Yu Gothic" panose="020B0400000000000000" charset="-128"/>
            </a:endParaRPr>
          </a:p>
        </p:txBody>
      </p:sp>
      <p:sp>
        <p:nvSpPr>
          <p:cNvPr id="18" name="文本框 17"/>
          <p:cNvSpPr txBox="1"/>
          <p:nvPr/>
        </p:nvSpPr>
        <p:spPr>
          <a:xfrm>
            <a:off x="2920706" y="438021"/>
            <a:ext cx="6278880" cy="1014730"/>
          </a:xfrm>
          <a:prstGeom prst="rect">
            <a:avLst/>
          </a:prstGeom>
          <a:noFill/>
        </p:spPr>
        <p:txBody>
          <a:bodyPr wrap="none" rtlCol="0">
            <a:spAutoFit/>
          </a:bodyPr>
          <a:lstStyle/>
          <a:p>
            <a:pPr algn="ctr"/>
            <a:r>
              <a:rPr lang="en-US" altLang="zh-CN" sz="6000" smtClean="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rPr>
              <a:t>プロダクト所有者</a:t>
            </a:r>
            <a:endParaRPr lang="zh-CN" altLang="en-US" sz="6000" dirty="0">
              <a:solidFill>
                <a:srgbClr val="030000"/>
              </a:solidFill>
              <a:latin typeface="Yu Gothic" panose="020B0400000000000000" charset="-128"/>
              <a:ea typeface="Yu Gothic" panose="020B0400000000000000" charset="-128"/>
              <a:cs typeface="Calibri" panose="020F0502020204030204" charset="0"/>
            </a:endParaRPr>
          </a:p>
        </p:txBody>
      </p:sp>
      <p:sp>
        <p:nvSpPr>
          <p:cNvPr id="2" name="Text Box 1"/>
          <p:cNvSpPr txBox="1"/>
          <p:nvPr/>
        </p:nvSpPr>
        <p:spPr>
          <a:xfrm>
            <a:off x="7110730" y="5842000"/>
            <a:ext cx="3839210" cy="398780"/>
          </a:xfrm>
          <a:prstGeom prst="rect">
            <a:avLst/>
          </a:prstGeom>
          <a:noFill/>
        </p:spPr>
        <p:txBody>
          <a:bodyPr wrap="square" rtlCol="0">
            <a:spAutoFit/>
          </a:bodyPr>
          <a:lstStyle/>
          <a:p>
            <a:pPr algn="ctr"/>
            <a:r>
              <a:rPr lang="en-US" sz="2000">
                <a:latin typeface="Yu Gothic" panose="020B0400000000000000" charset="-128"/>
                <a:ea typeface="Yu Gothic" panose="020B0400000000000000" charset="-128"/>
                <a:cs typeface="Yu Gothic" panose="020B0400000000000000" charset="-128"/>
              </a:rPr>
              <a:t>プロダクトオーナー（PO）</a:t>
            </a:r>
            <a:endParaRPr lang="en-US" sz="2000">
              <a:latin typeface="Yu Gothic" panose="020B0400000000000000" charset="-128"/>
              <a:ea typeface="Yu Gothic" panose="020B0400000000000000" charset="-128"/>
              <a:cs typeface="Yu Gothic" panose="020B0400000000000000" charset="-12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6292215" cy="3784600"/>
          </a:xfrm>
          <a:prstGeom prst="rect">
            <a:avLst/>
          </a:prstGeom>
          <a:noFill/>
        </p:spPr>
        <p:txBody>
          <a:bodyPr wrap="square" rtlCol="0">
            <a:spAutoFit/>
            <a:scene3d>
              <a:camera prst="orthographicFront"/>
              <a:lightRig rig="threePt" dir="t"/>
            </a:scene3d>
            <a:sp3d contourW="12700"/>
          </a:bodyPr>
          <a:lstStyle/>
          <a:p>
            <a:pPr algn="l">
              <a:lnSpc>
                <a:spcPct val="150000"/>
              </a:lnSpc>
              <a:spcBef>
                <a:spcPts val="0"/>
              </a:spcBef>
              <a:spcAft>
                <a:spcPts val="0"/>
              </a:spcAft>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・スクラムチームのコーチとしてを支える</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gn="l">
              <a:lnSpc>
                <a:spcPct val="150000"/>
              </a:lnSpc>
              <a:spcBef>
                <a:spcPts val="0"/>
              </a:spcBef>
              <a:spcAft>
                <a:spcPts val="0"/>
              </a:spcAft>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・日次のスタンドアップミーティングの開催</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組織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スクラム手法について、幅広いチームにトレーニングを行う</a:t>
            </a:r>
            <a:endPar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gn="l">
              <a:lnSpc>
                <a:spcPct val="150000"/>
              </a:lnSpc>
              <a:spcBef>
                <a:spcPts val="0"/>
              </a:spcBef>
              <a:spcAft>
                <a:spcPts val="0"/>
              </a:spcAft>
            </a:pP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・スクラムチーム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アジャイルコーチになり、新しいアイデアを受け入れる</a:t>
            </a:r>
            <a:endPar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gn="l">
              <a:lnSpc>
                <a:spcPct val="150000"/>
              </a:lnSpc>
              <a:spcBef>
                <a:spcPts val="0"/>
              </a:spcBef>
              <a:spcAft>
                <a:spcPts val="0"/>
              </a:spcAft>
            </a:pP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プロダクトオーナー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プロダクトバックログの管理方法を考える</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2920707" y="438021"/>
            <a:ext cx="6278880" cy="1014730"/>
          </a:xfrm>
          <a:prstGeom prst="rect">
            <a:avLst/>
          </a:prstGeom>
          <a:noFill/>
        </p:spPr>
        <p:txBody>
          <a:bodyPr wrap="none" rtlCol="0">
            <a:spAutoFit/>
          </a:bodyPr>
          <a:lstStyle/>
          <a:p>
            <a:pPr algn="ctr"/>
            <a:r>
              <a:rPr lang="ja-JP" altLang="en-US" sz="6000" smtClean="0">
                <a:solidFill>
                  <a:schemeClr val="tx1">
                    <a:lumMod val="75000"/>
                    <a:lumOff val="25000"/>
                  </a:schemeClr>
                </a:solidFill>
                <a:latin typeface="Calibri" panose="020F0502020204030204" charset="0"/>
                <a:cs typeface="Calibri" panose="020F0502020204030204" charset="0"/>
                <a:sym typeface="+mn-ea"/>
              </a:rPr>
              <a:t>スクラムマスター</a:t>
            </a:r>
            <a:endParaRPr lang="ja-JP" altLang="en-US" sz="6000" smtClean="0">
              <a:solidFill>
                <a:schemeClr val="tx1">
                  <a:lumMod val="75000"/>
                  <a:lumOff val="25000"/>
                </a:schemeClr>
              </a:solidFill>
              <a:latin typeface="Calibri" panose="020F0502020204030204" charset="0"/>
              <a:cs typeface="Calibri" panose="020F0502020204030204" charset="0"/>
              <a:sym typeface="+mn-ea"/>
            </a:endParaRPr>
          </a:p>
        </p:txBody>
      </p:sp>
      <p:pic>
        <p:nvPicPr>
          <p:cNvPr id="2" name="图片占位符 23" descr="C:\Users\Hnin Hnin Yu\Downloads\post_1633912355-removebg-preview.pngpost_1633912355-removebg-preview"/>
          <p:cNvPicPr>
            <a:picLocks noChangeAspect="1"/>
          </p:cNvPicPr>
          <p:nvPr/>
        </p:nvPicPr>
        <p:blipFill>
          <a:blip r:embed="rId3"/>
          <a:srcRect l="17982" t="-23" r="11295" b="-904"/>
          <a:stretch>
            <a:fillRect/>
          </a:stretch>
        </p:blipFill>
        <p:spPr>
          <a:xfrm>
            <a:off x="6765290" y="2595880"/>
            <a:ext cx="5120005" cy="3243580"/>
          </a:xfrm>
          <a:custGeom>
            <a:avLst/>
            <a:gdLst>
              <a:gd name="connsiteX0" fmla="*/ 187095 w 4773780"/>
              <a:gd name="connsiteY0" fmla="*/ 0 h 3632200"/>
              <a:gd name="connsiteX1" fmla="*/ 4586685 w 4773780"/>
              <a:gd name="connsiteY1" fmla="*/ 0 h 3632200"/>
              <a:gd name="connsiteX2" fmla="*/ 4773780 w 4773780"/>
              <a:gd name="connsiteY2" fmla="*/ 187095 h 3632200"/>
              <a:gd name="connsiteX3" fmla="*/ 4773780 w 4773780"/>
              <a:gd name="connsiteY3" fmla="*/ 3445105 h 3632200"/>
              <a:gd name="connsiteX4" fmla="*/ 4586685 w 4773780"/>
              <a:gd name="connsiteY4" fmla="*/ 3632200 h 3632200"/>
              <a:gd name="connsiteX5" fmla="*/ 187095 w 4773780"/>
              <a:gd name="connsiteY5" fmla="*/ 3632200 h 3632200"/>
              <a:gd name="connsiteX6" fmla="*/ 0 w 4773780"/>
              <a:gd name="connsiteY6" fmla="*/ 3445105 h 3632200"/>
              <a:gd name="connsiteX7" fmla="*/ 0 w 4773780"/>
              <a:gd name="connsiteY7" fmla="*/ 187095 h 3632200"/>
              <a:gd name="connsiteX8" fmla="*/ 187095 w 4773780"/>
              <a:gd name="connsiteY8" fmla="*/ 0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3780" h="3632200">
                <a:moveTo>
                  <a:pt x="187095" y="0"/>
                </a:moveTo>
                <a:lnTo>
                  <a:pt x="4586685" y="0"/>
                </a:lnTo>
                <a:cubicBezTo>
                  <a:pt x="4690015" y="0"/>
                  <a:pt x="4773780" y="83765"/>
                  <a:pt x="4773780" y="187095"/>
                </a:cubicBezTo>
                <a:lnTo>
                  <a:pt x="4773780" y="3445105"/>
                </a:lnTo>
                <a:cubicBezTo>
                  <a:pt x="4773780" y="3548435"/>
                  <a:pt x="4690015" y="3632200"/>
                  <a:pt x="4586685" y="3632200"/>
                </a:cubicBezTo>
                <a:lnTo>
                  <a:pt x="187095" y="3632200"/>
                </a:lnTo>
                <a:cubicBezTo>
                  <a:pt x="83765" y="3632200"/>
                  <a:pt x="0" y="3548435"/>
                  <a:pt x="0" y="3445105"/>
                </a:cubicBezTo>
                <a:lnTo>
                  <a:pt x="0" y="187095"/>
                </a:lnTo>
                <a:cubicBezTo>
                  <a:pt x="0" y="83765"/>
                  <a:pt x="83765" y="0"/>
                  <a:pt x="187095" y="0"/>
                </a:cubicBezTo>
                <a:close/>
              </a:path>
            </a:pathLst>
          </a:custGeom>
        </p:spPr>
      </p:pic>
      <p:sp>
        <p:nvSpPr>
          <p:cNvPr id="4" name="Text Box 3"/>
          <p:cNvSpPr txBox="1"/>
          <p:nvPr/>
        </p:nvSpPr>
        <p:spPr>
          <a:xfrm>
            <a:off x="7110730" y="5842000"/>
            <a:ext cx="4071620" cy="398780"/>
          </a:xfrm>
          <a:prstGeom prst="rect">
            <a:avLst/>
          </a:prstGeom>
          <a:noFill/>
        </p:spPr>
        <p:txBody>
          <a:bodyPr wrap="square" rtlCol="0">
            <a:spAutoFit/>
          </a:bodyPr>
          <a:lstStyle/>
          <a:p>
            <a:pPr algn="ctr"/>
            <a:r>
              <a:rPr lang="ja-JP" altLang="en-US" sz="2000"/>
              <a:t>スクラムマスター</a:t>
            </a:r>
            <a:endParaRPr lang="ja-JP" altLang="en-US" sz="20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pic>
        <p:nvPicPr>
          <p:cNvPr id="15" name="图片占位符 23" descr="C:\Users\Hnin Hnin Yu\Downloads\62196607bf1b469a40301f1e_60a802dbda7a9006a69823d8_management_meeting_agenda_templates_examples-removebg-preview.png62196607bf1b469a40301f1e_60a802dbda7a9006a69823d8_management_meeting_agenda_templates_examples-removebg-preview"/>
          <p:cNvPicPr>
            <a:picLocks noChangeAspect="1"/>
          </p:cNvPicPr>
          <p:nvPr/>
        </p:nvPicPr>
        <p:blipFill>
          <a:blip r:embed="rId3"/>
          <a:srcRect/>
          <a:stretch>
            <a:fillRect/>
          </a:stretch>
        </p:blipFill>
        <p:spPr>
          <a:xfrm>
            <a:off x="6716376" y="2563010"/>
            <a:ext cx="4533900" cy="3632199"/>
          </a:xfrm>
          <a:custGeom>
            <a:avLst/>
            <a:gdLst>
              <a:gd name="connsiteX0" fmla="*/ 187095 w 4773780"/>
              <a:gd name="connsiteY0" fmla="*/ 0 h 3632200"/>
              <a:gd name="connsiteX1" fmla="*/ 4586685 w 4773780"/>
              <a:gd name="connsiteY1" fmla="*/ 0 h 3632200"/>
              <a:gd name="connsiteX2" fmla="*/ 4773780 w 4773780"/>
              <a:gd name="connsiteY2" fmla="*/ 187095 h 3632200"/>
              <a:gd name="connsiteX3" fmla="*/ 4773780 w 4773780"/>
              <a:gd name="connsiteY3" fmla="*/ 3445105 h 3632200"/>
              <a:gd name="connsiteX4" fmla="*/ 4586685 w 4773780"/>
              <a:gd name="connsiteY4" fmla="*/ 3632200 h 3632200"/>
              <a:gd name="connsiteX5" fmla="*/ 187095 w 4773780"/>
              <a:gd name="connsiteY5" fmla="*/ 3632200 h 3632200"/>
              <a:gd name="connsiteX6" fmla="*/ 0 w 4773780"/>
              <a:gd name="connsiteY6" fmla="*/ 3445105 h 3632200"/>
              <a:gd name="connsiteX7" fmla="*/ 0 w 4773780"/>
              <a:gd name="connsiteY7" fmla="*/ 187095 h 3632200"/>
              <a:gd name="connsiteX8" fmla="*/ 187095 w 4773780"/>
              <a:gd name="connsiteY8" fmla="*/ 0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3780" h="3632200">
                <a:moveTo>
                  <a:pt x="187095" y="0"/>
                </a:moveTo>
                <a:lnTo>
                  <a:pt x="4586685" y="0"/>
                </a:lnTo>
                <a:cubicBezTo>
                  <a:pt x="4690015" y="0"/>
                  <a:pt x="4773780" y="83765"/>
                  <a:pt x="4773780" y="187095"/>
                </a:cubicBezTo>
                <a:lnTo>
                  <a:pt x="4773780" y="3445105"/>
                </a:lnTo>
                <a:cubicBezTo>
                  <a:pt x="4773780" y="3548435"/>
                  <a:pt x="4690015" y="3632200"/>
                  <a:pt x="4586685" y="3632200"/>
                </a:cubicBezTo>
                <a:lnTo>
                  <a:pt x="187095" y="3632200"/>
                </a:lnTo>
                <a:cubicBezTo>
                  <a:pt x="83765" y="3632200"/>
                  <a:pt x="0" y="3548435"/>
                  <a:pt x="0" y="3445105"/>
                </a:cubicBezTo>
                <a:lnTo>
                  <a:pt x="0" y="187095"/>
                </a:lnTo>
                <a:cubicBezTo>
                  <a:pt x="0" y="83765"/>
                  <a:pt x="83765" y="0"/>
                  <a:pt x="187095" y="0"/>
                </a:cubicBezTo>
                <a:close/>
              </a:path>
            </a:pathLst>
          </a:custGeom>
        </p:spPr>
      </p:pic>
      <p:sp>
        <p:nvSpPr>
          <p:cNvPr id="17" name="文本框 16"/>
          <p:cNvSpPr txBox="1"/>
          <p:nvPr/>
        </p:nvSpPr>
        <p:spPr>
          <a:xfrm>
            <a:off x="819150" y="2562860"/>
            <a:ext cx="6029960" cy="3784600"/>
          </a:xfrm>
          <a:prstGeom prst="rect">
            <a:avLst/>
          </a:prstGeom>
          <a:noFill/>
        </p:spPr>
        <p:txBody>
          <a:bodyPr wrap="square" rtlCol="0">
            <a:spAutoFit/>
            <a:scene3d>
              <a:camera prst="orthographicFront"/>
              <a:lightRig rig="threePt" dir="t"/>
            </a:scene3d>
            <a:sp3d contourW="12700"/>
          </a:bodyPr>
          <a:lstStyle/>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スプリントの計画（スプリントバックログ）</a:t>
            </a: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SBIを作成する</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完成の定義を忠実に守ることにより品質を作り込む</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スプリントゴールに向けて毎日計画を適応させる</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専門家としてお互いに責任を持つ</a:t>
            </a:r>
            <a:b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b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日々、改善を行い、生産性を向上させる</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3682707" y="438021"/>
            <a:ext cx="4754880" cy="1014730"/>
          </a:xfrm>
          <a:prstGeom prst="rect">
            <a:avLst/>
          </a:prstGeom>
          <a:noFill/>
        </p:spPr>
        <p:txBody>
          <a:bodyPr wrap="none" rtlCol="0">
            <a:spAutoFit/>
          </a:bodyPr>
          <a:lstStyle/>
          <a:p>
            <a:pPr algn="ctr"/>
            <a:r>
              <a:rPr lang="ja-JP" altLang="en-US" sz="6000" dirty="0" smtClean="0">
                <a:solidFill>
                  <a:schemeClr val="tx1">
                    <a:lumMod val="75000"/>
                    <a:lumOff val="25000"/>
                  </a:schemeClr>
                </a:solidFill>
                <a:latin typeface="Calibri" panose="020F0502020204030204" charset="0"/>
                <a:cs typeface="Calibri" panose="020F0502020204030204" charset="0"/>
                <a:sym typeface="+mn-ea"/>
              </a:rPr>
              <a:t>開発メンバー</a:t>
            </a:r>
            <a:endParaRPr lang="ja-JP" altLang="en-US" sz="6000" dirty="0" smtClean="0">
              <a:solidFill>
                <a:schemeClr val="tx1">
                  <a:lumMod val="75000"/>
                  <a:lumOff val="25000"/>
                </a:schemeClr>
              </a:solidFill>
              <a:latin typeface="Calibri" panose="020F0502020204030204" charset="0"/>
              <a:cs typeface="Calibri" panose="020F0502020204030204" charset="0"/>
              <a:sym typeface="+mn-ea"/>
            </a:endParaRPr>
          </a:p>
        </p:txBody>
      </p:sp>
      <p:sp>
        <p:nvSpPr>
          <p:cNvPr id="4" name="Text Box 3"/>
          <p:cNvSpPr txBox="1"/>
          <p:nvPr/>
        </p:nvSpPr>
        <p:spPr>
          <a:xfrm>
            <a:off x="7110730" y="5842000"/>
            <a:ext cx="4071620" cy="398780"/>
          </a:xfrm>
          <a:prstGeom prst="rect">
            <a:avLst/>
          </a:prstGeom>
          <a:noFill/>
        </p:spPr>
        <p:txBody>
          <a:bodyPr wrap="square" rtlCol="0">
            <a:spAutoFit/>
          </a:bodyPr>
          <a:lstStyle/>
          <a:p>
            <a:pPr algn="ctr"/>
            <a:r>
              <a:rPr lang="ja-JP" altLang="en-US" sz="2000"/>
              <a:t>開発者</a:t>
            </a:r>
            <a:endParaRPr lang="ja-JP" altLang="en-US" sz="20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_DHbpQhubOAnghrlUx7tzLQ-removebg-preview"/>
          <p:cNvPicPr>
            <a:picLocks noChangeAspect="1"/>
          </p:cNvPicPr>
          <p:nvPr/>
        </p:nvPicPr>
        <p:blipFill>
          <a:blip r:embed="rId1"/>
          <a:stretch>
            <a:fillRect/>
          </a:stretch>
        </p:blipFill>
        <p:spPr>
          <a:xfrm>
            <a:off x="4491355" y="820420"/>
            <a:ext cx="3207385" cy="3901440"/>
          </a:xfrm>
          <a:prstGeom prst="rect">
            <a:avLst/>
          </a:prstGeom>
        </p:spPr>
      </p:pic>
      <p:pic>
        <p:nvPicPr>
          <p:cNvPr id="30" name="图片 29"/>
          <p:cNvPicPr>
            <a:picLocks noChangeAspect="1"/>
          </p:cNvPicPr>
          <p:nvPr/>
        </p:nvPicPr>
        <p:blipFill>
          <a:blip r:embed="rId2"/>
          <a:stretch>
            <a:fillRect/>
          </a:stretch>
        </p:blipFill>
        <p:spPr>
          <a:xfrm flipV="1">
            <a:off x="2876409" y="4830936"/>
            <a:ext cx="6661533" cy="151200"/>
          </a:xfrm>
          <a:prstGeom prst="rect">
            <a:avLst/>
          </a:prstGeom>
        </p:spPr>
      </p:pic>
      <p:sp>
        <p:nvSpPr>
          <p:cNvPr id="32" name="文本框 31"/>
          <p:cNvSpPr txBox="1"/>
          <p:nvPr/>
        </p:nvSpPr>
        <p:spPr>
          <a:xfrm>
            <a:off x="2956154" y="5363676"/>
            <a:ext cx="6278880" cy="1014730"/>
          </a:xfrm>
          <a:prstGeom prst="rect">
            <a:avLst/>
          </a:prstGeom>
          <a:noFill/>
        </p:spPr>
        <p:txBody>
          <a:bodyPr wrap="none" rtlCol="0">
            <a:spAutoFit/>
          </a:bodyPr>
          <a:lstStyle/>
          <a:p>
            <a:pPr algn="ctr"/>
            <a:r>
              <a:rPr lang="ja-JP" altLang="en-US" sz="6000" dirty="0">
                <a:solidFill>
                  <a:schemeClr val="tx1">
                    <a:lumMod val="75000"/>
                    <a:lumOff val="25000"/>
                  </a:schemeClr>
                </a:solidFill>
                <a:latin typeface="游ゴシック (Body)"/>
                <a:ea typeface="Yu Gothic" panose="020B0400000000000000" charset="-128"/>
                <a:cs typeface="Yu Gothic" panose="020B0400000000000000" charset="-128"/>
                <a:sym typeface="+mn-lt"/>
              </a:rPr>
              <a:t>スクラムイベント</a:t>
            </a:r>
            <a:endParaRPr lang="ja-JP" altLang="en-US" sz="6000" dirty="0">
              <a:solidFill>
                <a:srgbClr val="030000"/>
              </a:solidFill>
              <a:latin typeface="Yu Gothic" panose="020B0400000000000000" charset="-128"/>
              <a:ea typeface="Yu Gothic" panose="020B0400000000000000" charset="-128"/>
              <a:cs typeface="Calibri" panose="020F0502020204030204" charset="0"/>
            </a:endParaRPr>
          </a:p>
        </p:txBody>
      </p:sp>
      <p:pic>
        <p:nvPicPr>
          <p:cNvPr id="2" name="图片 32"/>
          <p:cNvPicPr>
            <a:picLocks noChangeAspect="1"/>
          </p:cNvPicPr>
          <p:nvPr/>
        </p:nvPicPr>
        <p:blipFill>
          <a:blip r:embed="rId3"/>
          <a:stretch>
            <a:fillRect/>
          </a:stretch>
        </p:blipFill>
        <p:spPr>
          <a:xfrm>
            <a:off x="2426888" y="221027"/>
            <a:ext cx="7337410" cy="46102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80530"/>
            <a:ext cx="2355628" cy="3273334"/>
          </a:xfrm>
          <a:prstGeom prst="rect">
            <a:avLst/>
          </a:prstGeom>
        </p:spPr>
      </p:pic>
      <p:pic>
        <p:nvPicPr>
          <p:cNvPr id="5" name="Picture 4" descr="5eb34119bf29471592494e2d2d86eba4 (1)"/>
          <p:cNvPicPr>
            <a:picLocks noChangeAspect="1"/>
          </p:cNvPicPr>
          <p:nvPr/>
        </p:nvPicPr>
        <p:blipFill>
          <a:blip r:embed="rId2"/>
          <a:stretch>
            <a:fillRect/>
          </a:stretch>
        </p:blipFill>
        <p:spPr>
          <a:xfrm>
            <a:off x="988695" y="2286000"/>
            <a:ext cx="3209290" cy="3209290"/>
          </a:xfrm>
          <a:prstGeom prst="ellipse">
            <a:avLst/>
          </a:prstGeom>
        </p:spPr>
      </p:pic>
      <p:pic>
        <p:nvPicPr>
          <p:cNvPr id="10" name="Picture 9" descr="Professional Scrum Master I-1"/>
          <p:cNvPicPr>
            <a:picLocks noChangeAspect="1"/>
          </p:cNvPicPr>
          <p:nvPr/>
        </p:nvPicPr>
        <p:blipFill>
          <a:blip r:embed="rId3"/>
          <a:stretch>
            <a:fillRect/>
          </a:stretch>
        </p:blipFill>
        <p:spPr>
          <a:xfrm>
            <a:off x="9279255" y="4607560"/>
            <a:ext cx="2912745" cy="2250440"/>
          </a:xfrm>
          <a:prstGeom prst="rect">
            <a:avLst/>
          </a:prstGeom>
        </p:spPr>
      </p:pic>
      <p:sp>
        <p:nvSpPr>
          <p:cNvPr id="11" name="Text Box 10"/>
          <p:cNvSpPr txBox="1"/>
          <p:nvPr/>
        </p:nvSpPr>
        <p:spPr>
          <a:xfrm>
            <a:off x="5015230" y="838835"/>
            <a:ext cx="6492240" cy="4154170"/>
          </a:xfrm>
          <a:prstGeom prst="rect">
            <a:avLst/>
          </a:prstGeom>
          <a:noFill/>
        </p:spPr>
        <p:txBody>
          <a:bodyPr wrap="square" rtlCol="0" anchor="t">
            <a:spAutoFit/>
          </a:bodyPr>
          <a:lstStyle/>
          <a:p>
            <a:pPr indent="0">
              <a:lnSpc>
                <a:spcPct val="150000"/>
              </a:lnSpc>
              <a:buFont typeface="+mj-lt"/>
              <a:buNone/>
            </a:pPr>
            <a:r>
              <a:rPr lang="ja-JP" altLang="en-US" sz="3600" b="1" dirty="0">
                <a:solidFill>
                  <a:schemeClr val="tx1"/>
                </a:solidFill>
                <a:latin typeface="Yu Gothic" panose="020B0400000000000000" charset="-128"/>
                <a:ea typeface="Yu Gothic" panose="020B0400000000000000" charset="-128"/>
                <a:cs typeface="Yu Gothic" panose="020B0400000000000000" charset="-128"/>
                <a:sym typeface="+mn-lt"/>
              </a:rPr>
              <a:t>ニンニンユ</a:t>
            </a:r>
            <a:endPar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None/>
            </a:pP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出身：ヤンゴン</a:t>
            </a:r>
            <a:endPar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None/>
            </a:pP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シアトル入社年</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a:t>
            </a: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 2020年12月01​</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日</a:t>
            </a:r>
            <a:endPar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None/>
            </a:pP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職務経験 </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a:t>
            </a: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​SE</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として５年</a:t>
            </a:r>
            <a:endPar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None/>
            </a:pP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自分を一言で表す</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と：食べ物につてこだ</a:t>
            </a:r>
            <a:r>
              <a:rPr lang="ja-JP" altLang="en-US" sz="2800" dirty="0" smtClean="0">
                <a:solidFill>
                  <a:schemeClr val="tx1"/>
                </a:solidFill>
                <a:latin typeface="Yu Gothic" panose="020B0400000000000000" charset="-128"/>
                <a:ea typeface="Yu Gothic" panose="020B0400000000000000" charset="-128"/>
                <a:cs typeface="Yu Gothic" panose="020B0400000000000000" charset="-128"/>
                <a:sym typeface="+mn-lt"/>
              </a:rPr>
              <a:t>わる人</a:t>
            </a:r>
            <a:endPar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34396" y="2526648"/>
            <a:ext cx="5897880" cy="4246245"/>
          </a:xfrm>
          <a:prstGeom prst="rect">
            <a:avLst/>
          </a:prstGeom>
          <a:noFill/>
        </p:spPr>
        <p:txBody>
          <a:bodyPr wrap="square" rtlCol="0">
            <a:spAutoFit/>
            <a:scene3d>
              <a:camera prst="orthographicFront"/>
              <a:lightRig rig="threePt" dir="t"/>
            </a:scene3d>
            <a:sp3d contourW="12700"/>
          </a:bodyPr>
          <a:lstStyle/>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クラムイベントは一つのスプリントの間に、</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成果物</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を作成する目的のために必ず実施されているイベン</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ト</a:t>
            </a:r>
            <a:endPar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クラムイベントは主に</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4</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つあります。</a:t>
            </a:r>
            <a:endPar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lvl="1" indent="-457200">
              <a:lnSpc>
                <a:spcPct val="150000"/>
              </a:lnSpc>
              <a:buFont typeface="+mj-lt"/>
              <a:buAutoNum type="arabicParenR"/>
            </a:pPr>
            <a:r>
              <a:rPr 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Sprint </a:t>
            </a:r>
            <a:r>
              <a:rPr 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Planning</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（スプリントプランニング）</a:t>
            </a:r>
            <a:endPar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lvl="1" indent="-457200">
              <a:lnSpc>
                <a:spcPct val="150000"/>
              </a:lnSpc>
              <a:buFont typeface="+mj-lt"/>
              <a:buAutoNum type="arabicParenR"/>
            </a:pPr>
            <a:r>
              <a:rPr 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Daily </a:t>
            </a:r>
            <a:r>
              <a:rPr 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Scrum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（デイリースクラム）</a:t>
            </a:r>
            <a:endPar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lvl="1" indent="-457200">
              <a:lnSpc>
                <a:spcPct val="150000"/>
              </a:lnSpc>
              <a:buFont typeface="+mj-lt"/>
              <a:buAutoNum type="arabicParenR"/>
            </a:pPr>
            <a:r>
              <a:rPr 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Sprint </a:t>
            </a:r>
            <a:r>
              <a:rPr 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Review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（スプリントレビュー）</a:t>
            </a:r>
            <a:endPar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lvl="1" indent="-457200">
              <a:lnSpc>
                <a:spcPct val="150000"/>
              </a:lnSpc>
              <a:buFont typeface="+mj-lt"/>
              <a:buAutoNum type="arabicParenR"/>
            </a:pPr>
            <a:r>
              <a:rPr 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Sprint </a:t>
            </a:r>
            <a:r>
              <a:rPr 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Retrospective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（スプリントレトロスペクティブ）</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2920707" y="438021"/>
            <a:ext cx="6278880" cy="1014730"/>
          </a:xfrm>
          <a:prstGeom prst="rect">
            <a:avLst/>
          </a:prstGeom>
          <a:noFill/>
        </p:spPr>
        <p:txBody>
          <a:bodyPr wrap="none" rtlCol="0">
            <a:spAutoFit/>
          </a:bodyPr>
          <a:lstStyle/>
          <a:p>
            <a:pPr algn="ctr"/>
            <a:r>
              <a:rPr lang="ja-JP" altLang="en-US" sz="6000" dirty="0">
                <a:solidFill>
                  <a:schemeClr val="tx1">
                    <a:lumMod val="75000"/>
                    <a:lumOff val="25000"/>
                  </a:schemeClr>
                </a:solidFill>
                <a:latin typeface="游ゴシック (Body)"/>
                <a:ea typeface="Yu Gothic" panose="020B0400000000000000" charset="-128"/>
                <a:cs typeface="Yu Gothic" panose="020B0400000000000000" charset="-128"/>
                <a:sym typeface="+mn-lt"/>
              </a:rPr>
              <a:t>スクラムイベント</a:t>
            </a:r>
            <a:endParaRPr lang="ja-JP" altLang="en-US" sz="6000" dirty="0" smtClean="0">
              <a:solidFill>
                <a:schemeClr val="tx1">
                  <a:lumMod val="75000"/>
                  <a:lumOff val="25000"/>
                </a:schemeClr>
              </a:solidFill>
              <a:latin typeface="Calibri" panose="020F0502020204030204" charset="0"/>
              <a:cs typeface="Calibri" panose="020F0502020204030204" charset="0"/>
              <a:sym typeface="+mn-ea"/>
            </a:endParaRPr>
          </a:p>
        </p:txBody>
      </p:sp>
      <p:pic>
        <p:nvPicPr>
          <p:cNvPr id="10" name="Picture 9"/>
          <p:cNvPicPr>
            <a:picLocks noChangeAspect="1"/>
          </p:cNvPicPr>
          <p:nvPr/>
        </p:nvPicPr>
        <p:blipFill>
          <a:blip r:embed="rId3"/>
          <a:stretch>
            <a:fillRect/>
          </a:stretch>
        </p:blipFill>
        <p:spPr>
          <a:xfrm>
            <a:off x="6747522" y="2553001"/>
            <a:ext cx="4979035" cy="318706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792517" y="2553001"/>
            <a:ext cx="5785836" cy="3785652"/>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時間</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1</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か</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月のスプリントで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８</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時間、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短いスプリントの場合</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はもっと短くなる</a:t>
            </a:r>
            <a:endPar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参加</a:t>
            </a:r>
            <a:r>
              <a:rPr lang="ja-JP" altLang="en-US"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者</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スクラムチーム</a:t>
            </a:r>
            <a:endPar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目標</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ロディクト目標に対して</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以下</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の３つのトッピングを対処する</a:t>
            </a:r>
            <a:endPar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marL="457200" indent="-457200">
              <a:lnSpc>
                <a:spcPct val="150000"/>
              </a:lnSpc>
              <a:buFont typeface="+mj-lt"/>
              <a:buAutoNum type="arabicParenR"/>
            </a:pP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チームのキャパシテ</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ィ</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marL="457200" indent="-457200">
              <a:lnSpc>
                <a:spcPct val="150000"/>
              </a:lnSpc>
              <a:buFont typeface="+mj-lt"/>
              <a:buAutoNum type="arabicParenR"/>
            </a:pP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スプリントの目標</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/(Definition of Done)</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marL="457200" indent="-457200">
              <a:lnSpc>
                <a:spcPct val="150000"/>
              </a:lnSpc>
              <a:buFont typeface="+mj-lt"/>
              <a:buAutoNum type="arabicParenR"/>
            </a:pP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PBI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から</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プリント バックログへの分</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解</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1777707" y="438021"/>
            <a:ext cx="8564880" cy="1014730"/>
          </a:xfrm>
          <a:prstGeom prst="rect">
            <a:avLst/>
          </a:prstGeom>
          <a:noFill/>
        </p:spPr>
        <p:txBody>
          <a:bodyPr wrap="none" rtlCol="0">
            <a:spAutoFit/>
          </a:bodyPr>
          <a:lstStyle/>
          <a:p>
            <a:pPr algn="ctr"/>
            <a:r>
              <a:rPr lang="ja-JP" altLang="en-US" sz="6000" dirty="0">
                <a:solidFill>
                  <a:schemeClr val="tx1">
                    <a:lumMod val="75000"/>
                    <a:lumOff val="25000"/>
                  </a:schemeClr>
                </a:solidFill>
                <a:sym typeface="+mn-ea"/>
              </a:rPr>
              <a:t>スプリントプランニング</a:t>
            </a:r>
            <a:endParaRPr lang="ja-JP" altLang="en-US" sz="6000" dirty="0" smtClean="0">
              <a:solidFill>
                <a:schemeClr val="tx1">
                  <a:lumMod val="75000"/>
                  <a:lumOff val="25000"/>
                </a:schemeClr>
              </a:solidFill>
              <a:latin typeface="Calibri" panose="020F0502020204030204" charset="0"/>
              <a:cs typeface="Calibri" panose="020F0502020204030204" charset="0"/>
              <a:sym typeface="+mn-ea"/>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7030" y="2488565"/>
            <a:ext cx="4838065" cy="3429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5330825" cy="3322955"/>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時間</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15</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分</a:t>
            </a:r>
            <a:endParaRPr 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参加</a:t>
            </a:r>
            <a:r>
              <a:rPr lang="ja-JP" altLang="en-US"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者</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開発者</a:t>
            </a:r>
            <a:r>
              <a:rPr 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endParaRPr 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目標</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スプリントの目標に向けた進捗状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況を確認する、</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障</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害を見つける、</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必</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要に応じてスプリント バックロ</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グを調整し</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、今</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後の計画された作</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業を調整する</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2920707" y="438021"/>
            <a:ext cx="6278880" cy="1014730"/>
          </a:xfrm>
          <a:prstGeom prst="rect">
            <a:avLst/>
          </a:prstGeom>
          <a:noFill/>
        </p:spPr>
        <p:txBody>
          <a:bodyPr wrap="none" rtlCol="0">
            <a:spAutoFit/>
          </a:bodyPr>
          <a:lstStyle/>
          <a:p>
            <a:pPr algn="ctr"/>
            <a:r>
              <a:rPr lang="ja-JP" altLang="en-US" sz="6000" dirty="0">
                <a:solidFill>
                  <a:schemeClr val="tx1">
                    <a:lumMod val="75000"/>
                    <a:lumOff val="25000"/>
                  </a:schemeClr>
                </a:solidFill>
                <a:sym typeface="+mn-ea"/>
              </a:rPr>
              <a:t>デイリースクラム</a:t>
            </a:r>
            <a:endParaRPr lang="ja-JP" altLang="en-US" sz="6000" dirty="0" smtClean="0">
              <a:solidFill>
                <a:schemeClr val="tx1">
                  <a:lumMod val="75000"/>
                  <a:lumOff val="25000"/>
                </a:schemeClr>
              </a:solidFill>
              <a:latin typeface="Calibri" panose="020F0502020204030204" charset="0"/>
              <a:cs typeface="Calibri" panose="020F0502020204030204" charset="0"/>
              <a:sym typeface="+mn-ea"/>
            </a:endParaRPr>
          </a:p>
        </p:txBody>
      </p:sp>
      <p:pic>
        <p:nvPicPr>
          <p:cNvPr id="3" name="Picture 2" descr="C:\Users\Hnin Hnin Yu\Downloads\タイトルなし.pngタイトルなし"/>
          <p:cNvPicPr>
            <a:picLocks noChangeAspect="1"/>
          </p:cNvPicPr>
          <p:nvPr/>
        </p:nvPicPr>
        <p:blipFill>
          <a:blip r:embed="rId3"/>
          <a:srcRect/>
          <a:stretch>
            <a:fillRect/>
          </a:stretch>
        </p:blipFill>
        <p:spPr>
          <a:xfrm>
            <a:off x="6844983" y="2488565"/>
            <a:ext cx="4582160" cy="3429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53335"/>
            <a:ext cx="5712460" cy="193802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時間</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4</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時間</a:t>
            </a:r>
            <a:endParaRPr 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参加</a:t>
            </a:r>
            <a:r>
              <a:rPr lang="ja-JP" altLang="en-US"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者</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クラムチーム、ステークホルダー </a:t>
            </a:r>
            <a:r>
              <a:rPr 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endParaRPr 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目標</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スプリントの結果を検査し、将来の</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適応を決定する</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2539707" y="438021"/>
            <a:ext cx="7040880" cy="1014730"/>
          </a:xfrm>
          <a:prstGeom prst="rect">
            <a:avLst/>
          </a:prstGeom>
          <a:noFill/>
        </p:spPr>
        <p:txBody>
          <a:bodyPr wrap="none" rtlCol="0">
            <a:spAutoFit/>
          </a:bodyPr>
          <a:lstStyle/>
          <a:p>
            <a:pPr algn="ctr"/>
            <a:r>
              <a:rPr lang="ja-JP" altLang="en-US" sz="6000" dirty="0">
                <a:solidFill>
                  <a:schemeClr val="tx1">
                    <a:lumMod val="75000"/>
                    <a:lumOff val="25000"/>
                  </a:schemeClr>
                </a:solidFill>
                <a:sym typeface="+mn-ea"/>
              </a:rPr>
              <a:t>スプリントレビュー</a:t>
            </a:r>
            <a:endParaRPr lang="ja-JP" altLang="en-US" sz="6000" dirty="0" smtClean="0">
              <a:solidFill>
                <a:schemeClr val="tx1">
                  <a:lumMod val="75000"/>
                  <a:lumOff val="25000"/>
                </a:schemeClr>
              </a:solidFill>
              <a:latin typeface="Calibri" panose="020F0502020204030204" charset="0"/>
              <a:cs typeface="Calibri" panose="020F0502020204030204" charset="0"/>
              <a:sym typeface="+mn-ea"/>
            </a:endParaRPr>
          </a:p>
        </p:txBody>
      </p:sp>
      <p:pic>
        <p:nvPicPr>
          <p:cNvPr id="3" name="Picture 2" descr="C:\Users\Hnin Hnin Yu\Downloads\Participants_fullSize.pngParticipants_fullSize"/>
          <p:cNvPicPr>
            <a:picLocks noChangeAspect="1"/>
          </p:cNvPicPr>
          <p:nvPr/>
        </p:nvPicPr>
        <p:blipFill>
          <a:blip r:embed="rId3"/>
          <a:srcRect/>
          <a:stretch>
            <a:fillRect/>
          </a:stretch>
        </p:blipFill>
        <p:spPr>
          <a:xfrm>
            <a:off x="6844983" y="2553335"/>
            <a:ext cx="4582160" cy="26289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5712460" cy="193802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時間</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3</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時</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間</a:t>
            </a:r>
            <a:endParaRPr 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参加</a:t>
            </a:r>
            <a:r>
              <a:rPr lang="ja-JP" altLang="en-US"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者</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クラムチー</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ム</a:t>
            </a:r>
            <a:endPar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目標</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プロディクト品質と有効性を高める</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方法</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を計</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画する</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634707" y="438021"/>
            <a:ext cx="10850880" cy="1014730"/>
          </a:xfrm>
          <a:prstGeom prst="rect">
            <a:avLst/>
          </a:prstGeom>
          <a:noFill/>
        </p:spPr>
        <p:txBody>
          <a:bodyPr wrap="none" rtlCol="0">
            <a:spAutoFit/>
          </a:bodyPr>
          <a:lstStyle/>
          <a:p>
            <a:pPr algn="ctr"/>
            <a:r>
              <a:rPr lang="ja-JP" altLang="en-US" sz="6000" dirty="0">
                <a:solidFill>
                  <a:schemeClr val="tx1">
                    <a:lumMod val="75000"/>
                    <a:lumOff val="25000"/>
                  </a:schemeClr>
                </a:solidFill>
                <a:sym typeface="+mn-ea"/>
              </a:rPr>
              <a:t>スプリントレトロスペクティブ</a:t>
            </a:r>
            <a:endParaRPr lang="ja-JP" altLang="en-US" sz="6000" dirty="0" smtClean="0">
              <a:solidFill>
                <a:schemeClr val="tx1">
                  <a:lumMod val="75000"/>
                  <a:lumOff val="25000"/>
                </a:schemeClr>
              </a:solidFill>
              <a:latin typeface="Calibri" panose="020F0502020204030204" charset="0"/>
              <a:cs typeface="Calibri" panose="020F0502020204030204" charset="0"/>
              <a:sym typeface="+mn-ea"/>
            </a:endParaRPr>
          </a:p>
        </p:txBody>
      </p:sp>
      <p:pic>
        <p:nvPicPr>
          <p:cNvPr id="4" name="Picture 3" descr="C:\Users\Hnin Hnin Yu\Downloads\guide-cover.pngguide-cover"/>
          <p:cNvPicPr>
            <a:picLocks noChangeAspect="1"/>
          </p:cNvPicPr>
          <p:nvPr/>
        </p:nvPicPr>
        <p:blipFill>
          <a:blip r:embed="rId3"/>
          <a:srcRect/>
          <a:stretch>
            <a:fillRect/>
          </a:stretch>
        </p:blipFill>
        <p:spPr>
          <a:xfrm>
            <a:off x="6807518" y="2562543"/>
            <a:ext cx="4582160" cy="204660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stretch>
            <a:fillRect/>
          </a:stretch>
        </p:blipFill>
        <p:spPr>
          <a:xfrm flipV="1">
            <a:off x="2876409" y="4830936"/>
            <a:ext cx="6661533" cy="151200"/>
          </a:xfrm>
          <a:prstGeom prst="rect">
            <a:avLst/>
          </a:prstGeom>
        </p:spPr>
      </p:pic>
      <p:sp>
        <p:nvSpPr>
          <p:cNvPr id="32" name="文本框 31"/>
          <p:cNvSpPr txBox="1"/>
          <p:nvPr/>
        </p:nvSpPr>
        <p:spPr>
          <a:xfrm>
            <a:off x="1432154" y="5363676"/>
            <a:ext cx="9326880" cy="1014730"/>
          </a:xfrm>
          <a:prstGeom prst="rect">
            <a:avLst/>
          </a:prstGeom>
          <a:noFill/>
        </p:spPr>
        <p:txBody>
          <a:bodyPr wrap="none" rtlCol="0">
            <a:spAutoFit/>
          </a:bodyPr>
          <a:lstStyle/>
          <a:p>
            <a:pPr algn="ctr"/>
            <a:r>
              <a:rPr lang="ja-JP" altLang="en-US" sz="6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lt"/>
              </a:rPr>
              <a:t>スクラムアーティファクト</a:t>
            </a:r>
            <a:endParaRPr lang="ja-JP" altLang="en-US" sz="6000" dirty="0">
              <a:solidFill>
                <a:srgbClr val="030000"/>
              </a:solidFill>
              <a:latin typeface="Yu Gothic" panose="020B0400000000000000" charset="-128"/>
              <a:ea typeface="Yu Gothic" panose="020B0400000000000000" charset="-128"/>
              <a:cs typeface="Calibri" panose="020F0502020204030204" charset="0"/>
            </a:endParaRPr>
          </a:p>
        </p:txBody>
      </p:sp>
      <p:pic>
        <p:nvPicPr>
          <p:cNvPr id="2" name="图片 32"/>
          <p:cNvPicPr>
            <a:picLocks noChangeAspect="1"/>
          </p:cNvPicPr>
          <p:nvPr/>
        </p:nvPicPr>
        <p:blipFill>
          <a:blip r:embed="rId2"/>
          <a:stretch>
            <a:fillRect/>
          </a:stretch>
        </p:blipFill>
        <p:spPr>
          <a:xfrm>
            <a:off x="2426888" y="221027"/>
            <a:ext cx="7337410" cy="4610233"/>
          </a:xfrm>
          <a:prstGeom prst="rect">
            <a:avLst/>
          </a:prstGeom>
        </p:spPr>
      </p:pic>
      <p:pic>
        <p:nvPicPr>
          <p:cNvPr id="3" name="Picture 2" descr="1400_Scrum-Artifacts"/>
          <p:cNvPicPr>
            <a:picLocks noChangeAspect="1"/>
          </p:cNvPicPr>
          <p:nvPr/>
        </p:nvPicPr>
        <p:blipFill>
          <a:blip r:embed="rId3"/>
          <a:stretch>
            <a:fillRect/>
          </a:stretch>
        </p:blipFill>
        <p:spPr>
          <a:xfrm>
            <a:off x="3441700" y="2427605"/>
            <a:ext cx="5309235" cy="22733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5712460" cy="2399665"/>
          </a:xfrm>
          <a:prstGeom prst="rect">
            <a:avLst/>
          </a:prstGeom>
          <a:noFill/>
        </p:spPr>
        <p:txBody>
          <a:bodyPr wrap="square" rtlCol="0">
            <a:spAutoFit/>
            <a:scene3d>
              <a:camera prst="orthographicFront"/>
              <a:lightRig rig="threePt" dir="t"/>
            </a:scene3d>
            <a:sp3d contourW="12700"/>
          </a:bodyPr>
          <a:lstStyle/>
          <a:p>
            <a:pPr>
              <a:lnSpc>
                <a:spcPct val="150000"/>
              </a:lnSpc>
            </a:pP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スクラム ガイド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2020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では、</a:t>
            </a:r>
            <a:b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b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次の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3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つのアーティファクトを定義しています。 </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marL="457200" indent="-457200">
              <a:lnSpc>
                <a:spcPct val="150000"/>
              </a:lnSpc>
              <a:buFont typeface="+mj-lt"/>
              <a:buAutoNum type="arabicParenR"/>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ロダクト バックログ </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marL="457200" indent="-457200">
              <a:lnSpc>
                <a:spcPct val="150000"/>
              </a:lnSpc>
              <a:buFont typeface="+mj-lt"/>
              <a:buAutoNum type="arabicParenR"/>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プリントバックログ </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marL="457200" indent="-457200">
              <a:lnSpc>
                <a:spcPct val="150000"/>
              </a:lnSpc>
              <a:buFont typeface="+mj-lt"/>
              <a:buAutoNum type="arabicParenR"/>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イ</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ンクリメント</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1396707" y="438021"/>
            <a:ext cx="9326880" cy="1014730"/>
          </a:xfrm>
          <a:prstGeom prst="rect">
            <a:avLst/>
          </a:prstGeom>
          <a:noFill/>
        </p:spPr>
        <p:txBody>
          <a:bodyPr wrap="none" rtlCol="0">
            <a:spAutoFit/>
          </a:bodyPr>
          <a:lstStyle/>
          <a:p>
            <a:pPr algn="ctr"/>
            <a:r>
              <a:rPr lang="ja-JP" altLang="en-US" sz="6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lt"/>
              </a:rPr>
              <a:t>スクラムアーティファクト</a:t>
            </a:r>
            <a:endParaRPr lang="ja-JP" altLang="en-US" sz="6000" dirty="0" smtClean="0">
              <a:solidFill>
                <a:schemeClr val="tx1">
                  <a:lumMod val="75000"/>
                  <a:lumOff val="25000"/>
                </a:schemeClr>
              </a:solidFill>
              <a:latin typeface="Calibri" panose="020F0502020204030204" charset="0"/>
              <a:cs typeface="Calibri" panose="020F0502020204030204" charset="0"/>
              <a:sym typeface="+mn-ea"/>
            </a:endParaRPr>
          </a:p>
        </p:txBody>
      </p:sp>
      <p:graphicFrame>
        <p:nvGraphicFramePr>
          <p:cNvPr id="2" name="Object 1"/>
          <p:cNvGraphicFramePr>
            <a:graphicFrameLocks noChangeAspect="1"/>
          </p:cNvGraphicFramePr>
          <p:nvPr/>
        </p:nvGraphicFramePr>
        <p:xfrm>
          <a:off x="6615273" y="2563083"/>
          <a:ext cx="4960937" cy="2332037"/>
        </p:xfrm>
        <a:graphic>
          <a:graphicData uri="http://schemas.openxmlformats.org/presentationml/2006/ole">
            <mc:AlternateContent xmlns:mc="http://schemas.openxmlformats.org/markup-compatibility/2006">
              <mc:Choice xmlns:v="urn:schemas-microsoft-com:vml" Requires="v">
                <p:oleObj spid="_x0000_s1051" name="Bitmap Image" r:id="rId3" imgW="6200775" imgH="2914650" progId="PBrush">
                  <p:embed/>
                </p:oleObj>
              </mc:Choice>
              <mc:Fallback>
                <p:oleObj name="Bitmap Image" r:id="rId3" imgW="6200775" imgH="2914650" progId="PBrush">
                  <p:embed/>
                  <p:pic>
                    <p:nvPicPr>
                      <p:cNvPr id="0" name="Picture 1037"/>
                      <p:cNvPicPr/>
                      <p:nvPr/>
                    </p:nvPicPr>
                    <p:blipFill>
                      <a:blip r:embed="rId4"/>
                      <a:stretch>
                        <a:fillRect/>
                      </a:stretch>
                    </p:blipFill>
                    <p:spPr>
                      <a:xfrm>
                        <a:off x="6615273" y="2563083"/>
                        <a:ext cx="4960937" cy="233203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242804" y="930785"/>
          <a:ext cx="9706239" cy="5301727"/>
        </p:xfrm>
        <a:graphic>
          <a:graphicData uri="http://schemas.openxmlformats.org/presentationml/2006/ole">
            <mc:AlternateContent xmlns:mc="http://schemas.openxmlformats.org/markup-compatibility/2006">
              <mc:Choice xmlns:v="urn:schemas-microsoft-com:vml" Requires="v">
                <p:oleObj spid="_x0000_s2072" name="Bitmap Image" r:id="rId1" imgW="11334750" imgH="6191250" progId="PBrush">
                  <p:embed/>
                </p:oleObj>
              </mc:Choice>
              <mc:Fallback>
                <p:oleObj name="Bitmap Image" r:id="rId1" imgW="11334750" imgH="6191250" progId="PBrush">
                  <p:embed/>
                  <p:pic>
                    <p:nvPicPr>
                      <p:cNvPr id="0" name="Picture 2058"/>
                      <p:cNvPicPr/>
                      <p:nvPr/>
                    </p:nvPicPr>
                    <p:blipFill>
                      <a:blip r:embed="rId2"/>
                      <a:stretch>
                        <a:fillRect/>
                      </a:stretch>
                    </p:blipFill>
                    <p:spPr>
                      <a:xfrm>
                        <a:off x="1242804" y="930785"/>
                        <a:ext cx="9706239" cy="5301727"/>
                      </a:xfrm>
                      <a:prstGeom prst="rect">
                        <a:avLst/>
                      </a:prstGeom>
                    </p:spPr>
                  </p:pic>
                </p:oleObj>
              </mc:Fallback>
            </mc:AlternateContent>
          </a:graphicData>
        </a:graphic>
      </p:graphicFrame>
      <p:pic>
        <p:nvPicPr>
          <p:cNvPr id="33" name="图片 32"/>
          <p:cNvPicPr>
            <a:picLocks noChangeAspect="1"/>
          </p:cNvPicPr>
          <p:nvPr/>
        </p:nvPicPr>
        <p:blipFill rotWithShape="1">
          <a:blip r:embed="rId3"/>
          <a:srcRect r="43866" b="35615"/>
          <a:stretch>
            <a:fillRect/>
          </a:stretch>
        </p:blipFill>
        <p:spPr>
          <a:xfrm>
            <a:off x="555823" y="178474"/>
            <a:ext cx="2924382" cy="2107526"/>
          </a:xfrm>
          <a:prstGeom prst="rect">
            <a:avLst/>
          </a:prstGeom>
        </p:spPr>
      </p:pic>
      <p:pic>
        <p:nvPicPr>
          <p:cNvPr id="8" name="图片 7"/>
          <p:cNvPicPr>
            <a:picLocks noChangeAspect="1"/>
          </p:cNvPicPr>
          <p:nvPr/>
        </p:nvPicPr>
        <p:blipFill rotWithShape="1">
          <a:blip r:embed="rId3"/>
          <a:srcRect l="54783"/>
          <a:stretch>
            <a:fillRect/>
          </a:stretch>
        </p:blipFill>
        <p:spPr>
          <a:xfrm rot="5400000" flipH="1">
            <a:off x="9377519" y="-261480"/>
            <a:ext cx="2355628" cy="327333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10547985" cy="2399665"/>
          </a:xfrm>
          <a:prstGeom prst="rect">
            <a:avLst/>
          </a:prstGeom>
          <a:noFill/>
        </p:spPr>
        <p:txBody>
          <a:bodyPr wrap="square" rtlCol="0">
            <a:spAutoFit/>
            <a:scene3d>
              <a:camera prst="orthographicFront"/>
              <a:lightRig rig="threePt" dir="t"/>
            </a:scene3d>
            <a:sp3d contourW="12700"/>
          </a:bodyPr>
          <a:lstStyle/>
          <a:p>
            <a:pPr algn="l">
              <a:lnSpc>
                <a:spcPct val="150000"/>
              </a:lnSpc>
              <a:spcBef>
                <a:spcPts val="0"/>
              </a:spcBef>
              <a:spcAft>
                <a:spcPts val="0"/>
              </a:spcAft>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開発チームが目標を達成するために必要となるアイテムやタスク等に優先順位をつけてリスト化したも</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の</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プロダクトごと</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にプ</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ロダクトバックログを作成し、そのバックログに対し</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て</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開</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発者が割</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り当てて開</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発する</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ロダクトバックログの管理</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者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ロダクトオーナ</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ー</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2050122" y="438021"/>
            <a:ext cx="8020050" cy="1014730"/>
          </a:xfrm>
          <a:prstGeom prst="rect">
            <a:avLst/>
          </a:prstGeom>
          <a:noFill/>
        </p:spPr>
        <p:txBody>
          <a:bodyPr wrap="none" rtlCol="0">
            <a:spAutoFit/>
          </a:bodyPr>
          <a:lstStyle/>
          <a:p>
            <a:pPr algn="ctr"/>
            <a:r>
              <a:rPr lang="ja-JP" altLang="en-US" sz="6000" dirty="0">
                <a:solidFill>
                  <a:schemeClr val="tx1">
                    <a:lumMod val="75000"/>
                    <a:lumOff val="25000"/>
                  </a:schemeClr>
                </a:solidFill>
                <a:latin typeface="+mj-ea"/>
                <a:sym typeface="+mn-ea"/>
              </a:rPr>
              <a:t>プロダクト バックログ</a:t>
            </a:r>
            <a:endParaRPr lang="ja-JP" altLang="en-US" sz="6000" smtClean="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10547985" cy="286131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プリントゴール達成のために実現可能なタスクレベルにまで詳細化されたもの</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スプリント バックログ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なぜ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何を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どのよう</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に</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なぜ</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ス</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プリントの目</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標で</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構成さ</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れるため</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何を</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ス</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プリント用に選択されたプロダクト バックログ アイテ</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ム </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ja-JP" altLang="en-US"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ど</a:t>
            </a: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のよう</a:t>
            </a:r>
            <a:r>
              <a:rPr lang="ja-JP" altLang="en-US"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に</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イン</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ク</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リメントを提供するための実行可能な計</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画</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開</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発者によ</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る</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開</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発者のための計画</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1941537" y="438021"/>
            <a:ext cx="8237220" cy="1014730"/>
          </a:xfrm>
          <a:prstGeom prst="rect">
            <a:avLst/>
          </a:prstGeom>
          <a:noFill/>
        </p:spPr>
        <p:txBody>
          <a:bodyPr wrap="none" rtlCol="0">
            <a:spAutoFit/>
          </a:bodyPr>
          <a:lstStyle/>
          <a:p>
            <a:pPr algn="ctr"/>
            <a:r>
              <a:rPr lang="ja-JP" altLang="en-US" sz="6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スプリント バックログ </a:t>
            </a:r>
            <a:endParaRPr lang="ja-JP" altLang="en-US" sz="6000" smtClean="0">
              <a:solidFill>
                <a:schemeClr val="tx1">
                  <a:lumMod val="75000"/>
                  <a:lumOff val="25000"/>
                </a:schemeClr>
              </a:solidFill>
              <a:latin typeface="Yu Gothic" panose="020B0400000000000000" charset="-128"/>
              <a:ea typeface="Yu Gothic" panose="020B0400000000000000" charset="-128"/>
              <a:cs typeface="Calibri" panose="020F0502020204030204" charset="0"/>
              <a:sym typeface="+mn-ea"/>
            </a:endParaRPr>
          </a:p>
        </p:txBody>
      </p:sp>
      <p:pic>
        <p:nvPicPr>
          <p:cNvPr id="3" name="Picture 2"/>
          <p:cNvPicPr>
            <a:picLocks noChangeAspect="1"/>
          </p:cNvPicPr>
          <p:nvPr/>
        </p:nvPicPr>
        <p:blipFill>
          <a:blip r:embed="rId3"/>
          <a:stretch>
            <a:fillRect/>
          </a:stretch>
        </p:blipFill>
        <p:spPr>
          <a:xfrm>
            <a:off x="7734660" y="4982873"/>
            <a:ext cx="3465723" cy="162106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eb34119bf29471592494e2d2d86eba4"/>
          <p:cNvPicPr>
            <a:picLocks noChangeAspect="1"/>
          </p:cNvPicPr>
          <p:nvPr/>
        </p:nvPicPr>
        <p:blipFill>
          <a:blip r:embed="rId1"/>
          <a:stretch>
            <a:fillRect/>
          </a:stretch>
        </p:blipFill>
        <p:spPr>
          <a:xfrm>
            <a:off x="963930" y="2286000"/>
            <a:ext cx="3209290" cy="3209290"/>
          </a:xfrm>
          <a:prstGeom prst="ellipse">
            <a:avLst/>
          </a:prstGeom>
        </p:spPr>
      </p:pic>
      <p:pic>
        <p:nvPicPr>
          <p:cNvPr id="33" name="图片 32"/>
          <p:cNvPicPr>
            <a:picLocks noChangeAspect="1"/>
          </p:cNvPicPr>
          <p:nvPr/>
        </p:nvPicPr>
        <p:blipFill rotWithShape="1">
          <a:blip r:embed="rId2"/>
          <a:srcRect r="43866" b="35615"/>
          <a:stretch>
            <a:fillRect/>
          </a:stretch>
        </p:blipFill>
        <p:spPr>
          <a:xfrm>
            <a:off x="478975" y="178474"/>
            <a:ext cx="2924382" cy="2107526"/>
          </a:xfrm>
          <a:prstGeom prst="rect">
            <a:avLst/>
          </a:prstGeom>
        </p:spPr>
      </p:pic>
      <p:pic>
        <p:nvPicPr>
          <p:cNvPr id="8" name="图片 7"/>
          <p:cNvPicPr>
            <a:picLocks noChangeAspect="1"/>
          </p:cNvPicPr>
          <p:nvPr/>
        </p:nvPicPr>
        <p:blipFill rotWithShape="1">
          <a:blip r:embed="rId2"/>
          <a:srcRect l="54783"/>
          <a:stretch>
            <a:fillRect/>
          </a:stretch>
        </p:blipFill>
        <p:spPr>
          <a:xfrm rot="5400000" flipH="1">
            <a:off x="9377519" y="-280530"/>
            <a:ext cx="2355628" cy="3273334"/>
          </a:xfrm>
          <a:prstGeom prst="rect">
            <a:avLst/>
          </a:prstGeom>
        </p:spPr>
      </p:pic>
      <p:pic>
        <p:nvPicPr>
          <p:cNvPr id="5" name="Picture 4" descr="C:\Users\Hnin Hnin Yu\Downloads\Professional-Scrum-Master-I\Professional-Scrum-Master-I-1.pngProfessional-Scrum-Master-I-1"/>
          <p:cNvPicPr>
            <a:picLocks noChangeAspect="1"/>
          </p:cNvPicPr>
          <p:nvPr/>
        </p:nvPicPr>
        <p:blipFill>
          <a:blip r:embed="rId3"/>
          <a:srcRect/>
          <a:stretch>
            <a:fillRect/>
          </a:stretch>
        </p:blipFill>
        <p:spPr>
          <a:xfrm>
            <a:off x="9279573" y="4607560"/>
            <a:ext cx="2912110" cy="2250440"/>
          </a:xfrm>
          <a:prstGeom prst="rect">
            <a:avLst/>
          </a:prstGeom>
        </p:spPr>
      </p:pic>
      <p:sp>
        <p:nvSpPr>
          <p:cNvPr id="7" name="Text Box 6"/>
          <p:cNvSpPr txBox="1"/>
          <p:nvPr/>
        </p:nvSpPr>
        <p:spPr>
          <a:xfrm>
            <a:off x="5015230" y="838835"/>
            <a:ext cx="6492240" cy="3507740"/>
          </a:xfrm>
          <a:prstGeom prst="rect">
            <a:avLst/>
          </a:prstGeom>
          <a:noFill/>
        </p:spPr>
        <p:txBody>
          <a:bodyPr wrap="square" rtlCol="0" anchor="t">
            <a:spAutoFit/>
          </a:bodyPr>
          <a:lstStyle/>
          <a:p>
            <a:pPr indent="0">
              <a:lnSpc>
                <a:spcPct val="150000"/>
              </a:lnSpc>
              <a:buFont typeface="+mj-lt"/>
              <a:buNone/>
            </a:pPr>
            <a:r>
              <a:rPr lang="ja-JP" altLang="en-US" sz="3600" b="1" dirty="0">
                <a:solidFill>
                  <a:schemeClr val="tx1"/>
                </a:solidFill>
                <a:latin typeface="Yu Gothic" panose="020B0400000000000000" charset="-128"/>
                <a:ea typeface="Yu Gothic" panose="020B0400000000000000" charset="-128"/>
                <a:cs typeface="Yu Gothic" panose="020B0400000000000000" charset="-128"/>
                <a:sym typeface="+mn-lt"/>
              </a:rPr>
              <a:t>ジンプ</a:t>
            </a:r>
            <a:r>
              <a:rPr lang="ja-JP" altLang="en-US" sz="3600" b="1" dirty="0" smtClean="0">
                <a:solidFill>
                  <a:schemeClr val="tx1"/>
                </a:solidFill>
                <a:latin typeface="Yu Gothic" panose="020B0400000000000000" charset="-128"/>
                <a:ea typeface="Yu Gothic" panose="020B0400000000000000" charset="-128"/>
                <a:cs typeface="Yu Gothic" panose="020B0400000000000000" charset="-128"/>
                <a:sym typeface="+mn-lt"/>
              </a:rPr>
              <a:t>ーワェ</a:t>
            </a:r>
            <a:r>
              <a:rPr lang="ja-JP" altLang="en-US" sz="3600" b="1" dirty="0">
                <a:solidFill>
                  <a:schemeClr val="tx1"/>
                </a:solidFill>
                <a:latin typeface="Yu Gothic" panose="020B0400000000000000" charset="-128"/>
                <a:ea typeface="Yu Gothic" panose="020B0400000000000000" charset="-128"/>
                <a:cs typeface="Yu Gothic" panose="020B0400000000000000" charset="-128"/>
                <a:sym typeface="+mn-lt"/>
              </a:rPr>
              <a:t>イ</a:t>
            </a:r>
            <a:br>
              <a:rPr lang="ja-JP" altLang="en-US" sz="3600" dirty="0">
                <a:solidFill>
                  <a:schemeClr val="tx1"/>
                </a:solidFill>
                <a:latin typeface="Yu Gothic" panose="020B0400000000000000" charset="-128"/>
                <a:ea typeface="Yu Gothic" panose="020B0400000000000000" charset="-128"/>
                <a:cs typeface="Yu Gothic" panose="020B0400000000000000" charset="-128"/>
                <a:sym typeface="+mn-lt"/>
              </a:rPr>
            </a:b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出身：キョ</a:t>
            </a:r>
            <a:r>
              <a:rPr lang="ja-JP" altLang="en-US" sz="2800" dirty="0" smtClean="0">
                <a:solidFill>
                  <a:schemeClr val="tx1"/>
                </a:solidFill>
                <a:latin typeface="Yu Gothic" panose="020B0400000000000000" charset="-128"/>
                <a:ea typeface="Yu Gothic" panose="020B0400000000000000" charset="-128"/>
                <a:cs typeface="Yu Gothic" panose="020B0400000000000000" charset="-128"/>
                <a:sym typeface="+mn-lt"/>
              </a:rPr>
              <a:t>ーパ</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ドーング</a:t>
            </a:r>
            <a:endPar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None/>
            </a:pP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シアトル入社年</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a:t>
            </a: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 2022年1月05</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日</a:t>
            </a: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a:t>
            </a:r>
            <a:endPar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None/>
            </a:pP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職務経験 </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a:t>
            </a: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​SE</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として</a:t>
            </a: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4</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年半</a:t>
            </a:r>
            <a:endPar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None/>
            </a:pP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自分を一言で表す</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と</a:t>
            </a:r>
            <a:r>
              <a:rPr lang="ja-JP" altLang="en-US" sz="2800" dirty="0" smtClean="0">
                <a:solidFill>
                  <a:schemeClr val="tx1"/>
                </a:solidFill>
                <a:latin typeface="Yu Gothic" panose="020B0400000000000000" charset="-128"/>
                <a:ea typeface="Yu Gothic" panose="020B0400000000000000" charset="-128"/>
                <a:cs typeface="Yu Gothic" panose="020B0400000000000000" charset="-128"/>
                <a:sym typeface="+mn-lt"/>
              </a:rPr>
              <a:t>：</a:t>
            </a:r>
            <a:r>
              <a:rPr lang="ja-JP" altLang="en-US" sz="2800" dirty="0">
                <a:latin typeface="Yu Gothic" panose="020B0400000000000000" charset="-128"/>
                <a:ea typeface="Yu Gothic" panose="020B0400000000000000" charset="-128"/>
                <a:cs typeface="Yu Gothic" panose="020B0400000000000000" charset="-128"/>
                <a:sym typeface="+mn-lt"/>
              </a:rPr>
              <a:t>心</a:t>
            </a:r>
            <a:r>
              <a:rPr lang="ja-JP" altLang="en-US" sz="2800" dirty="0" smtClean="0">
                <a:latin typeface="Yu Gothic" panose="020B0400000000000000" charset="-128"/>
                <a:ea typeface="Yu Gothic" panose="020B0400000000000000" charset="-128"/>
                <a:cs typeface="Yu Gothic" panose="020B0400000000000000" charset="-128"/>
                <a:sym typeface="+mn-lt"/>
              </a:rPr>
              <a:t>配満々な人</a:t>
            </a:r>
            <a:endPar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endParaRPr>
          </a:p>
        </p:txBody>
      </p:sp>
    </p:spTree>
  </p:cSld>
  <p:clrMapOvr>
    <a:masterClrMapping/>
  </p:clrMapOvr>
  <p:timing>
    <p:tnLst>
      <p:par>
        <p:cTn id="1" dur="indefinite" restart="never" nodeType="tmRoot"/>
      </p:par>
    </p:tnLst>
    <p:bldLst>
      <p:bldP spid="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0273" y="2404556"/>
            <a:ext cx="5712460" cy="378460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プロダクトゴールを達成するために作成され、完成の定</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義</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(Definition of Done)</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を</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満たした具体的な成果</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物</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完成の定</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義</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(Definition of Done)</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を</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満たしていない場合はインクリメントとして認められず、リリースされることもスプリントレビューで提示されることもなく、スプリントバックログに戻さ</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れ</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る</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3301707" y="438021"/>
            <a:ext cx="5516880" cy="1014730"/>
          </a:xfrm>
          <a:prstGeom prst="rect">
            <a:avLst/>
          </a:prstGeom>
          <a:noFill/>
        </p:spPr>
        <p:txBody>
          <a:bodyPr wrap="none" rtlCol="0">
            <a:spAutoFit/>
          </a:bodyPr>
          <a:lstStyle/>
          <a:p>
            <a:pPr algn="ctr"/>
            <a:r>
              <a:rPr lang="ja-JP" altLang="en-US" sz="6000" dirty="0">
                <a:solidFill>
                  <a:schemeClr val="tx1">
                    <a:lumMod val="65000"/>
                    <a:lumOff val="35000"/>
                  </a:schemeClr>
                </a:solidFill>
                <a:latin typeface="+mj-ea"/>
                <a:sym typeface="+mn-ea"/>
              </a:rPr>
              <a:t>インクリメント</a:t>
            </a:r>
            <a:endParaRPr lang="ja-JP" altLang="en-US" sz="6000" dirty="0" smtClean="0">
              <a:solidFill>
                <a:schemeClr val="tx1">
                  <a:lumMod val="75000"/>
                  <a:lumOff val="25000"/>
                </a:schemeClr>
              </a:solidFill>
              <a:latin typeface="Calibri" panose="020F0502020204030204" charset="0"/>
              <a:cs typeface="Calibri" panose="020F0502020204030204" charset="0"/>
              <a:sym typeface="+mn-ea"/>
            </a:endParaRPr>
          </a:p>
        </p:txBody>
      </p:sp>
      <p:pic>
        <p:nvPicPr>
          <p:cNvPr id="2" name="Picture 1"/>
          <p:cNvPicPr>
            <a:picLocks noChangeAspect="1"/>
          </p:cNvPicPr>
          <p:nvPr/>
        </p:nvPicPr>
        <p:blipFill>
          <a:blip r:embed="rId3"/>
          <a:stretch>
            <a:fillRect/>
          </a:stretch>
        </p:blipFill>
        <p:spPr>
          <a:xfrm>
            <a:off x="6954520" y="2355215"/>
            <a:ext cx="3841750" cy="2286635"/>
          </a:xfrm>
          <a:prstGeom prst="rect">
            <a:avLst/>
          </a:prstGeom>
          <a:ln>
            <a:solidFill>
              <a:schemeClr val="accent1"/>
            </a:solidFill>
          </a:ln>
        </p:spPr>
      </p:pic>
      <p:pic>
        <p:nvPicPr>
          <p:cNvPr id="6" name="Picture 5" descr="スクリーンショット 2022-08-07 211134"/>
          <p:cNvPicPr>
            <a:picLocks noChangeAspect="1"/>
          </p:cNvPicPr>
          <p:nvPr/>
        </p:nvPicPr>
        <p:blipFill>
          <a:blip r:embed="rId4"/>
          <a:stretch>
            <a:fillRect/>
          </a:stretch>
        </p:blipFill>
        <p:spPr>
          <a:xfrm>
            <a:off x="6954520" y="4939030"/>
            <a:ext cx="3841115" cy="1546225"/>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stretch>
            <a:fillRect/>
          </a:stretch>
        </p:blipFill>
        <p:spPr>
          <a:xfrm flipV="1">
            <a:off x="2876409" y="4830936"/>
            <a:ext cx="6661533" cy="151200"/>
          </a:xfrm>
          <a:prstGeom prst="rect">
            <a:avLst/>
          </a:prstGeom>
        </p:spPr>
      </p:pic>
      <p:sp>
        <p:nvSpPr>
          <p:cNvPr id="32" name="文本框 31"/>
          <p:cNvSpPr txBox="1"/>
          <p:nvPr/>
        </p:nvSpPr>
        <p:spPr>
          <a:xfrm>
            <a:off x="3530194" y="5363676"/>
            <a:ext cx="5130800" cy="1014730"/>
          </a:xfrm>
          <a:prstGeom prst="rect">
            <a:avLst/>
          </a:prstGeom>
          <a:noFill/>
        </p:spPr>
        <p:txBody>
          <a:bodyPr wrap="none" rtlCol="0">
            <a:spAutoFit/>
          </a:bodyPr>
          <a:lstStyle/>
          <a:p>
            <a:pPr algn="ctr"/>
            <a:r>
              <a:rPr lang="en-US" altLang="ja-JP" sz="6000" dirty="0">
                <a:solidFill>
                  <a:schemeClr val="tx1">
                    <a:lumMod val="65000"/>
                    <a:lumOff val="35000"/>
                  </a:schemeClr>
                </a:solidFill>
                <a:latin typeface="Yu Gothic" panose="020B0400000000000000" charset="-128"/>
                <a:ea typeface="Yu Gothic" panose="020B0400000000000000" charset="-128"/>
                <a:cs typeface="Yu Gothic" panose="020B0400000000000000" charset="-128"/>
                <a:sym typeface="+mn-lt"/>
              </a:rPr>
              <a:t>PSM </a:t>
            </a:r>
            <a:r>
              <a:rPr lang="ja-JP" altLang="en-US" sz="6000" dirty="0" smtClean="0">
                <a:solidFill>
                  <a:schemeClr val="tx1">
                    <a:lumMod val="65000"/>
                    <a:lumOff val="35000"/>
                  </a:schemeClr>
                </a:solidFill>
                <a:latin typeface="+mj-ea"/>
                <a:sym typeface="+mn-ea"/>
              </a:rPr>
              <a:t>試</a:t>
            </a:r>
            <a:r>
              <a:rPr lang="ja-JP" altLang="en-US" sz="6000" dirty="0">
                <a:solidFill>
                  <a:schemeClr val="tx1">
                    <a:lumMod val="65000"/>
                    <a:lumOff val="35000"/>
                  </a:schemeClr>
                </a:solidFill>
                <a:latin typeface="+mj-ea"/>
                <a:sym typeface="+mn-ea"/>
              </a:rPr>
              <a:t>験情報</a:t>
            </a:r>
            <a:endParaRPr lang="ja-JP" altLang="en-US" sz="6000" dirty="0">
              <a:solidFill>
                <a:schemeClr val="tx1">
                  <a:lumMod val="65000"/>
                  <a:lumOff val="35000"/>
                </a:schemeClr>
              </a:solidFill>
              <a:latin typeface="+mj-ea"/>
              <a:sym typeface="+mn-ea"/>
            </a:endParaRPr>
          </a:p>
        </p:txBody>
      </p:sp>
      <p:pic>
        <p:nvPicPr>
          <p:cNvPr id="2" name="图片 32"/>
          <p:cNvPicPr>
            <a:picLocks noChangeAspect="1"/>
          </p:cNvPicPr>
          <p:nvPr/>
        </p:nvPicPr>
        <p:blipFill>
          <a:blip r:embed="rId2"/>
          <a:stretch>
            <a:fillRect/>
          </a:stretch>
        </p:blipFill>
        <p:spPr>
          <a:xfrm>
            <a:off x="2426888" y="221027"/>
            <a:ext cx="7337410" cy="4610233"/>
          </a:xfrm>
          <a:prstGeom prst="rect">
            <a:avLst/>
          </a:prstGeom>
        </p:spPr>
      </p:pic>
      <p:pic>
        <p:nvPicPr>
          <p:cNvPr id="3" name="Picture 2" descr="download"/>
          <p:cNvPicPr>
            <a:picLocks noChangeAspect="1"/>
          </p:cNvPicPr>
          <p:nvPr/>
        </p:nvPicPr>
        <p:blipFill>
          <a:blip r:embed="rId3"/>
          <a:stretch>
            <a:fillRect/>
          </a:stretch>
        </p:blipFill>
        <p:spPr>
          <a:xfrm>
            <a:off x="5024120" y="2357120"/>
            <a:ext cx="2143125" cy="21431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6708775" cy="2862322"/>
          </a:xfrm>
          <a:prstGeom prst="rect">
            <a:avLst/>
          </a:prstGeom>
          <a:noFill/>
        </p:spPr>
        <p:txBody>
          <a:bodyPr wrap="square" rtlCol="0">
            <a:spAutoFit/>
            <a:scene3d>
              <a:camera prst="orthographicFront"/>
              <a:lightRig rig="threePt" dir="t"/>
            </a:scene3d>
            <a:sp3d contourW="12700"/>
          </a:bodyPr>
          <a:lstStyle/>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1</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時間の試験 </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80</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の質問 </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85%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の合格スコア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68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正しい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12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間違っている</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$150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の受験料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(Scrum.org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でのオンライン支払い</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オンラインで試験を受ける </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(Scrum.org) </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試験は英語のみ</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4256747" y="438021"/>
            <a:ext cx="3606800" cy="1014730"/>
          </a:xfrm>
          <a:prstGeom prst="rect">
            <a:avLst/>
          </a:prstGeom>
          <a:noFill/>
        </p:spPr>
        <p:txBody>
          <a:bodyPr wrap="none" rtlCol="0">
            <a:spAutoFit/>
          </a:bodyPr>
          <a:lstStyle/>
          <a:p>
            <a:pPr algn="ctr"/>
            <a:r>
              <a:rPr lang="en-US" altLang="ja-JP" sz="6000" dirty="0">
                <a:solidFill>
                  <a:schemeClr val="tx1">
                    <a:lumMod val="65000"/>
                    <a:lumOff val="35000"/>
                  </a:schemeClr>
                </a:solidFill>
                <a:latin typeface="Yu Gothic" panose="020B0400000000000000" charset="-128"/>
                <a:ea typeface="Yu Gothic" panose="020B0400000000000000" charset="-128"/>
                <a:cs typeface="Yu Gothic" panose="020B0400000000000000" charset="-128"/>
                <a:sym typeface="+mn-lt"/>
              </a:rPr>
              <a:t>PSM </a:t>
            </a:r>
            <a:r>
              <a:rPr lang="ja-JP" altLang="en-US" sz="6000" dirty="0" smtClean="0">
                <a:solidFill>
                  <a:schemeClr val="tx1">
                    <a:lumMod val="65000"/>
                    <a:lumOff val="35000"/>
                  </a:schemeClr>
                </a:solidFill>
                <a:latin typeface="+mj-ea"/>
                <a:sym typeface="+mn-ea"/>
              </a:rPr>
              <a:t>試</a:t>
            </a:r>
            <a:r>
              <a:rPr lang="ja-JP" altLang="en-US" sz="6000" dirty="0">
                <a:solidFill>
                  <a:schemeClr val="tx1">
                    <a:lumMod val="65000"/>
                    <a:lumOff val="35000"/>
                  </a:schemeClr>
                </a:solidFill>
                <a:latin typeface="+mj-ea"/>
                <a:sym typeface="+mn-ea"/>
              </a:rPr>
              <a:t>験</a:t>
            </a:r>
            <a:endParaRPr lang="ja-JP" altLang="en-US" sz="6000" dirty="0" smtClean="0">
              <a:solidFill>
                <a:schemeClr val="tx1">
                  <a:lumMod val="75000"/>
                  <a:lumOff val="25000"/>
                </a:schemeClr>
              </a:solidFill>
              <a:latin typeface="Calibri" panose="020F0502020204030204" charset="0"/>
              <a:cs typeface="Calibri" panose="020F0502020204030204" charset="0"/>
              <a:sym typeface="+mn-ea"/>
            </a:endParaRPr>
          </a:p>
        </p:txBody>
      </p:sp>
      <p:pic>
        <p:nvPicPr>
          <p:cNvPr id="5" name="Picture 4"/>
          <p:cNvPicPr>
            <a:picLocks noChangeAspect="1"/>
          </p:cNvPicPr>
          <p:nvPr/>
        </p:nvPicPr>
        <p:blipFill>
          <a:blip r:embed="rId3"/>
          <a:stretch>
            <a:fillRect/>
          </a:stretch>
        </p:blipFill>
        <p:spPr>
          <a:xfrm>
            <a:off x="7612694" y="2488777"/>
            <a:ext cx="3463734" cy="30316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10212070" cy="1476375"/>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hlinkClick r:id="rId3"/>
              </a:rPr>
              <a:t>https://www.scrum.org</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hlinkClick r:id="rId3"/>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で「</a:t>
            </a:r>
            <a:r>
              <a:rPr lang="en-US" altLang="ja-JP"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Register</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」から登録する</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登録したアカウントでログインする</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ja-JP"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Certification</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-&gt; </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ja-JP"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Professional Scrum Master</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」をタップ</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2351747" y="438021"/>
            <a:ext cx="7416800" cy="1014730"/>
          </a:xfrm>
          <a:prstGeom prst="rect">
            <a:avLst/>
          </a:prstGeom>
          <a:noFill/>
        </p:spPr>
        <p:txBody>
          <a:bodyPr wrap="none" rtlCol="0">
            <a:spAutoFit/>
          </a:bodyPr>
          <a:lstStyle/>
          <a:p>
            <a:pPr algn="ctr"/>
            <a:r>
              <a:rPr lang="en-US" altLang="ja-JP" sz="6000" dirty="0">
                <a:solidFill>
                  <a:schemeClr val="tx1">
                    <a:lumMod val="65000"/>
                    <a:lumOff val="35000"/>
                  </a:schemeClr>
                </a:solidFill>
                <a:latin typeface="Yu Gothic" panose="020B0400000000000000" charset="-128"/>
                <a:ea typeface="Yu Gothic" panose="020B0400000000000000" charset="-128"/>
                <a:cs typeface="Yu Gothic" panose="020B0400000000000000" charset="-128"/>
                <a:sym typeface="+mn-lt"/>
              </a:rPr>
              <a:t>PSM </a:t>
            </a:r>
            <a:r>
              <a:rPr lang="ja-JP" altLang="en-US" sz="6000" dirty="0" smtClean="0">
                <a:solidFill>
                  <a:schemeClr val="tx1">
                    <a:lumMod val="65000"/>
                    <a:lumOff val="35000"/>
                  </a:schemeClr>
                </a:solidFill>
                <a:latin typeface="+mj-ea"/>
                <a:sym typeface="+mn-ea"/>
              </a:rPr>
              <a:t>試</a:t>
            </a:r>
            <a:r>
              <a:rPr lang="ja-JP" altLang="en-US" sz="6000" dirty="0">
                <a:solidFill>
                  <a:schemeClr val="tx1">
                    <a:lumMod val="65000"/>
                    <a:lumOff val="35000"/>
                  </a:schemeClr>
                </a:solidFill>
                <a:latin typeface="+mj-ea"/>
                <a:sym typeface="+mn-ea"/>
              </a:rPr>
              <a:t>験の申請方法</a:t>
            </a:r>
            <a:endParaRPr lang="ja-JP" altLang="en-US" sz="6000" dirty="0">
              <a:solidFill>
                <a:schemeClr val="tx1">
                  <a:lumMod val="65000"/>
                  <a:lumOff val="35000"/>
                </a:schemeClr>
              </a:solidFill>
              <a:latin typeface="+mj-ea"/>
              <a:sym typeface="+mn-ea"/>
            </a:endParaRPr>
          </a:p>
        </p:txBody>
      </p:sp>
      <p:graphicFrame>
        <p:nvGraphicFramePr>
          <p:cNvPr id="2" name="Object 1"/>
          <p:cNvGraphicFramePr>
            <a:graphicFrameLocks noChangeAspect="1"/>
          </p:cNvGraphicFramePr>
          <p:nvPr/>
        </p:nvGraphicFramePr>
        <p:xfrm>
          <a:off x="2541270" y="4171315"/>
          <a:ext cx="7143750" cy="2266315"/>
        </p:xfrm>
        <a:graphic>
          <a:graphicData uri="http://schemas.openxmlformats.org/presentationml/2006/ole">
            <mc:AlternateContent xmlns:mc="http://schemas.openxmlformats.org/markup-compatibility/2006">
              <mc:Choice xmlns:v="urn:schemas-microsoft-com:vml" Requires="v">
                <p:oleObj spid="_x0000_s3093" name="Bitmap Image" r:id="rId4" imgW="17021175" imgH="5381625" progId="PBrush">
                  <p:embed/>
                </p:oleObj>
              </mc:Choice>
              <mc:Fallback>
                <p:oleObj name="Bitmap Image" r:id="rId4" imgW="17021175" imgH="5381625" progId="PBrush">
                  <p:embed/>
                  <p:pic>
                    <p:nvPicPr>
                      <p:cNvPr id="0" name="Picture 3079"/>
                      <p:cNvPicPr/>
                      <p:nvPr/>
                    </p:nvPicPr>
                    <p:blipFill>
                      <a:blip r:embed="rId5"/>
                      <a:stretch>
                        <a:fillRect/>
                      </a:stretch>
                    </p:blipFill>
                    <p:spPr>
                      <a:xfrm>
                        <a:off x="2541270" y="4171315"/>
                        <a:ext cx="7143750" cy="2266315"/>
                      </a:xfrm>
                      <a:prstGeom prst="rect">
                        <a:avLst/>
                      </a:prstGeom>
                      <a:ln>
                        <a:solidFill>
                          <a:schemeClr val="accent1"/>
                        </a:solidFill>
                      </a:ln>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10212070" cy="553085"/>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mj-ea"/>
                <a:ea typeface="+mj-ea"/>
                <a:sym typeface="+mn-ea"/>
              </a:rPr>
              <a:t>以下の画面から「</a:t>
            </a:r>
            <a:r>
              <a:rPr lang="en-US" altLang="ja-JP" sz="2000" b="1" dirty="0" smtClean="0">
                <a:solidFill>
                  <a:schemeClr val="tx1">
                    <a:lumMod val="75000"/>
                    <a:lumOff val="25000"/>
                  </a:schemeClr>
                </a:solidFill>
                <a:latin typeface="+mj-ea"/>
                <a:ea typeface="+mj-ea"/>
                <a:sym typeface="+mn-ea"/>
              </a:rPr>
              <a:t>PSM</a:t>
            </a:r>
            <a:r>
              <a:rPr lang="ja-JP" altLang="en-US" sz="2000" b="1" dirty="0">
                <a:solidFill>
                  <a:schemeClr val="tx1">
                    <a:lumMod val="75000"/>
                    <a:lumOff val="25000"/>
                  </a:schemeClr>
                </a:solidFill>
                <a:latin typeface="+mj-ea"/>
                <a:ea typeface="+mj-ea"/>
                <a:sym typeface="+mn-ea"/>
              </a:rPr>
              <a:t> </a:t>
            </a:r>
            <a:r>
              <a:rPr lang="en-US" altLang="ja-JP" sz="2000" b="1" dirty="0" smtClean="0">
                <a:solidFill>
                  <a:schemeClr val="tx1">
                    <a:lumMod val="75000"/>
                    <a:lumOff val="25000"/>
                  </a:schemeClr>
                </a:solidFill>
                <a:latin typeface="+mj-ea"/>
                <a:ea typeface="+mj-ea"/>
                <a:sym typeface="+mn-ea"/>
              </a:rPr>
              <a:t>1 Assessment</a:t>
            </a:r>
            <a:r>
              <a:rPr lang="ja-JP" altLang="en-US" sz="2000" dirty="0" smtClean="0">
                <a:solidFill>
                  <a:schemeClr val="tx1">
                    <a:lumMod val="75000"/>
                    <a:lumOff val="25000"/>
                  </a:schemeClr>
                </a:solidFill>
                <a:latin typeface="+mj-ea"/>
                <a:ea typeface="+mj-ea"/>
                <a:sym typeface="+mn-ea"/>
              </a:rPr>
              <a:t>」の「</a:t>
            </a:r>
            <a:r>
              <a:rPr lang="en-US" altLang="ja-JP" sz="2000" b="1" dirty="0" smtClean="0">
                <a:solidFill>
                  <a:schemeClr val="tx1">
                    <a:lumMod val="75000"/>
                    <a:lumOff val="25000"/>
                  </a:schemeClr>
                </a:solidFill>
                <a:latin typeface="+mj-ea"/>
                <a:ea typeface="+mj-ea"/>
                <a:sym typeface="+mn-ea"/>
              </a:rPr>
              <a:t>Buy</a:t>
            </a:r>
            <a:r>
              <a:rPr lang="ja-JP" altLang="en-US" sz="2000" dirty="0" smtClean="0">
                <a:solidFill>
                  <a:schemeClr val="tx1">
                    <a:lumMod val="75000"/>
                    <a:lumOff val="25000"/>
                  </a:schemeClr>
                </a:solidFill>
                <a:latin typeface="+mj-ea"/>
                <a:ea typeface="+mj-ea"/>
                <a:sym typeface="+mn-ea"/>
              </a:rPr>
              <a:t>」をタップ</a:t>
            </a:r>
            <a:endParaRPr lang="ja-JP" altLang="en-US" sz="2000" dirty="0" smtClean="0">
              <a:solidFill>
                <a:schemeClr val="tx1">
                  <a:lumMod val="75000"/>
                  <a:lumOff val="25000"/>
                </a:schemeClr>
              </a:solidFill>
              <a:latin typeface="+mj-ea"/>
              <a:ea typeface="+mj-ea"/>
              <a:cs typeface="Yu Gothic" panose="020B0400000000000000" charset="-128"/>
              <a:sym typeface="+mn-ea"/>
            </a:endParaRPr>
          </a:p>
        </p:txBody>
      </p:sp>
      <p:sp>
        <p:nvSpPr>
          <p:cNvPr id="18" name="文本框 17"/>
          <p:cNvSpPr txBox="1"/>
          <p:nvPr/>
        </p:nvSpPr>
        <p:spPr>
          <a:xfrm>
            <a:off x="2351747" y="438021"/>
            <a:ext cx="7416800" cy="1014730"/>
          </a:xfrm>
          <a:prstGeom prst="rect">
            <a:avLst/>
          </a:prstGeom>
          <a:noFill/>
        </p:spPr>
        <p:txBody>
          <a:bodyPr wrap="none" rtlCol="0">
            <a:spAutoFit/>
          </a:bodyPr>
          <a:lstStyle/>
          <a:p>
            <a:pPr algn="ctr"/>
            <a:r>
              <a:rPr lang="en-US" altLang="ja-JP" sz="6000" dirty="0">
                <a:solidFill>
                  <a:schemeClr val="tx1">
                    <a:lumMod val="65000"/>
                    <a:lumOff val="35000"/>
                  </a:schemeClr>
                </a:solidFill>
                <a:latin typeface="Yu Gothic" panose="020B0400000000000000" charset="-128"/>
                <a:ea typeface="Yu Gothic" panose="020B0400000000000000" charset="-128"/>
                <a:cs typeface="Yu Gothic" panose="020B0400000000000000" charset="-128"/>
                <a:sym typeface="+mn-lt"/>
              </a:rPr>
              <a:t>PSM </a:t>
            </a:r>
            <a:r>
              <a:rPr lang="ja-JP" altLang="en-US" sz="6000" dirty="0" smtClean="0">
                <a:solidFill>
                  <a:schemeClr val="tx1">
                    <a:lumMod val="65000"/>
                    <a:lumOff val="35000"/>
                  </a:schemeClr>
                </a:solidFill>
                <a:latin typeface="+mj-ea"/>
                <a:sym typeface="+mn-ea"/>
              </a:rPr>
              <a:t>試</a:t>
            </a:r>
            <a:r>
              <a:rPr lang="ja-JP" altLang="en-US" sz="6000" dirty="0">
                <a:solidFill>
                  <a:schemeClr val="tx1">
                    <a:lumMod val="65000"/>
                    <a:lumOff val="35000"/>
                  </a:schemeClr>
                </a:solidFill>
                <a:latin typeface="+mj-ea"/>
                <a:sym typeface="+mn-ea"/>
              </a:rPr>
              <a:t>験の申請方法</a:t>
            </a:r>
            <a:endParaRPr lang="ja-JP" altLang="en-US" sz="6000" dirty="0">
              <a:solidFill>
                <a:schemeClr val="tx1">
                  <a:lumMod val="65000"/>
                  <a:lumOff val="35000"/>
                </a:schemeClr>
              </a:solidFill>
              <a:latin typeface="+mj-ea"/>
              <a:sym typeface="+mn-ea"/>
            </a:endParaRPr>
          </a:p>
        </p:txBody>
      </p:sp>
      <p:graphicFrame>
        <p:nvGraphicFramePr>
          <p:cNvPr id="3" name="Object 2"/>
          <p:cNvGraphicFramePr>
            <a:graphicFrameLocks noChangeAspect="1"/>
          </p:cNvGraphicFramePr>
          <p:nvPr/>
        </p:nvGraphicFramePr>
        <p:xfrm>
          <a:off x="2908300" y="3392805"/>
          <a:ext cx="6304280" cy="3134360"/>
        </p:xfrm>
        <a:graphic>
          <a:graphicData uri="http://schemas.openxmlformats.org/presentationml/2006/ole">
            <mc:AlternateContent xmlns:mc="http://schemas.openxmlformats.org/markup-compatibility/2006">
              <mc:Choice xmlns:v="urn:schemas-microsoft-com:vml" Requires="v">
                <p:oleObj spid="_x0000_s4117" name="Bitmap Image" r:id="rId3" imgW="15039975" imgH="7477125" progId="PBrush">
                  <p:embed/>
                </p:oleObj>
              </mc:Choice>
              <mc:Fallback>
                <p:oleObj name="Bitmap Image" r:id="rId3" imgW="15039975" imgH="7477125" progId="PBrush">
                  <p:embed/>
                  <p:pic>
                    <p:nvPicPr>
                      <p:cNvPr id="0" name="Picture 4103"/>
                      <p:cNvPicPr/>
                      <p:nvPr/>
                    </p:nvPicPr>
                    <p:blipFill>
                      <a:blip r:embed="rId4"/>
                      <a:stretch>
                        <a:fillRect/>
                      </a:stretch>
                    </p:blipFill>
                    <p:spPr>
                      <a:xfrm>
                        <a:off x="2908300" y="3392805"/>
                        <a:ext cx="6304280" cy="3134360"/>
                      </a:xfrm>
                      <a:prstGeom prst="rect">
                        <a:avLst/>
                      </a:prstGeom>
                      <a:ln>
                        <a:solidFill>
                          <a:schemeClr val="accent1"/>
                        </a:solidFill>
                      </a:ln>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10212070" cy="553085"/>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mj-ea"/>
                <a:ea typeface="+mj-ea"/>
                <a:sym typeface="+mn-ea"/>
              </a:rPr>
              <a:t>試験の内容を価格画面が出たら「</a:t>
            </a:r>
            <a:r>
              <a:rPr lang="en-US" altLang="ja-JP" sz="2000" b="1" dirty="0" smtClean="0">
                <a:solidFill>
                  <a:schemeClr val="tx1">
                    <a:lumMod val="75000"/>
                    <a:lumOff val="25000"/>
                  </a:schemeClr>
                </a:solidFill>
                <a:latin typeface="+mj-ea"/>
                <a:ea typeface="+mj-ea"/>
                <a:sym typeface="+mn-ea"/>
              </a:rPr>
              <a:t>Continue</a:t>
            </a:r>
            <a:r>
              <a:rPr lang="ja-JP" altLang="en-US" sz="2000" dirty="0" smtClean="0">
                <a:solidFill>
                  <a:schemeClr val="tx1">
                    <a:lumMod val="75000"/>
                    <a:lumOff val="25000"/>
                  </a:schemeClr>
                </a:solidFill>
                <a:latin typeface="+mj-ea"/>
                <a:ea typeface="+mj-ea"/>
                <a:sym typeface="+mn-ea"/>
              </a:rPr>
              <a:t>」をタップ</a:t>
            </a:r>
            <a:endParaRPr lang="ja-JP" altLang="en-US" sz="2000" dirty="0" smtClean="0">
              <a:solidFill>
                <a:schemeClr val="tx1">
                  <a:lumMod val="75000"/>
                  <a:lumOff val="25000"/>
                </a:schemeClr>
              </a:solidFill>
              <a:latin typeface="+mj-ea"/>
              <a:ea typeface="+mj-ea"/>
              <a:cs typeface="Yu Gothic" panose="020B0400000000000000" charset="-128"/>
              <a:sym typeface="+mn-ea"/>
            </a:endParaRPr>
          </a:p>
        </p:txBody>
      </p:sp>
      <p:sp>
        <p:nvSpPr>
          <p:cNvPr id="18" name="文本框 17"/>
          <p:cNvSpPr txBox="1"/>
          <p:nvPr/>
        </p:nvSpPr>
        <p:spPr>
          <a:xfrm>
            <a:off x="2351747" y="438021"/>
            <a:ext cx="7416800" cy="1014730"/>
          </a:xfrm>
          <a:prstGeom prst="rect">
            <a:avLst/>
          </a:prstGeom>
          <a:noFill/>
        </p:spPr>
        <p:txBody>
          <a:bodyPr wrap="none" rtlCol="0">
            <a:spAutoFit/>
          </a:bodyPr>
          <a:lstStyle/>
          <a:p>
            <a:pPr algn="ctr"/>
            <a:r>
              <a:rPr lang="en-US" altLang="ja-JP" sz="6000" dirty="0">
                <a:solidFill>
                  <a:schemeClr val="tx1">
                    <a:lumMod val="65000"/>
                    <a:lumOff val="35000"/>
                  </a:schemeClr>
                </a:solidFill>
                <a:latin typeface="Yu Gothic" panose="020B0400000000000000" charset="-128"/>
                <a:ea typeface="Yu Gothic" panose="020B0400000000000000" charset="-128"/>
                <a:cs typeface="Yu Gothic" panose="020B0400000000000000" charset="-128"/>
                <a:sym typeface="+mn-lt"/>
              </a:rPr>
              <a:t>PSM </a:t>
            </a:r>
            <a:r>
              <a:rPr lang="ja-JP" altLang="en-US" sz="6000" dirty="0" smtClean="0">
                <a:solidFill>
                  <a:schemeClr val="tx1">
                    <a:lumMod val="65000"/>
                    <a:lumOff val="35000"/>
                  </a:schemeClr>
                </a:solidFill>
                <a:latin typeface="+mj-ea"/>
                <a:sym typeface="+mn-ea"/>
              </a:rPr>
              <a:t>試</a:t>
            </a:r>
            <a:r>
              <a:rPr lang="ja-JP" altLang="en-US" sz="6000" dirty="0">
                <a:solidFill>
                  <a:schemeClr val="tx1">
                    <a:lumMod val="65000"/>
                    <a:lumOff val="35000"/>
                  </a:schemeClr>
                </a:solidFill>
                <a:latin typeface="+mj-ea"/>
                <a:sym typeface="+mn-ea"/>
              </a:rPr>
              <a:t>験の申請方法</a:t>
            </a:r>
            <a:endParaRPr lang="ja-JP" altLang="en-US" sz="6000" dirty="0">
              <a:solidFill>
                <a:schemeClr val="tx1">
                  <a:lumMod val="65000"/>
                  <a:lumOff val="35000"/>
                </a:schemeClr>
              </a:solidFill>
              <a:latin typeface="+mj-ea"/>
              <a:sym typeface="+mn-ea"/>
            </a:endParaRPr>
          </a:p>
        </p:txBody>
      </p:sp>
      <p:pic>
        <p:nvPicPr>
          <p:cNvPr id="2" name="Picture 1"/>
          <p:cNvPicPr>
            <a:picLocks noChangeAspect="1"/>
          </p:cNvPicPr>
          <p:nvPr/>
        </p:nvPicPr>
        <p:blipFill>
          <a:blip r:embed="rId3"/>
          <a:stretch>
            <a:fillRect/>
          </a:stretch>
        </p:blipFill>
        <p:spPr>
          <a:xfrm>
            <a:off x="3540760" y="3322320"/>
            <a:ext cx="4768850" cy="3465195"/>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5712460" cy="3322955"/>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支払い情報入力画面で各項目を入力し、「</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Continue to Pay</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」をタップして支払いを続ける</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登録したメールアドで領収書のメールが送信されたら、支払いが完了する</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支払いが完了したら、試験受けるとき使</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う「アセスメントパスワード</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」が送信される</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2351747" y="438021"/>
            <a:ext cx="7416800" cy="1014730"/>
          </a:xfrm>
          <a:prstGeom prst="rect">
            <a:avLst/>
          </a:prstGeom>
          <a:noFill/>
        </p:spPr>
        <p:txBody>
          <a:bodyPr wrap="none" rtlCol="0">
            <a:spAutoFit/>
          </a:bodyPr>
          <a:lstStyle/>
          <a:p>
            <a:pPr algn="ctr"/>
            <a:r>
              <a:rPr lang="en-US" altLang="ja-JP" sz="6000" dirty="0">
                <a:solidFill>
                  <a:schemeClr val="tx1">
                    <a:lumMod val="65000"/>
                    <a:lumOff val="35000"/>
                  </a:schemeClr>
                </a:solidFill>
                <a:latin typeface="Yu Gothic" panose="020B0400000000000000" charset="-128"/>
                <a:ea typeface="Yu Gothic" panose="020B0400000000000000" charset="-128"/>
                <a:cs typeface="Yu Gothic" panose="020B0400000000000000" charset="-128"/>
                <a:sym typeface="+mn-lt"/>
              </a:rPr>
              <a:t>PSM </a:t>
            </a:r>
            <a:r>
              <a:rPr lang="ja-JP" altLang="en-US" sz="6000" dirty="0" smtClean="0">
                <a:solidFill>
                  <a:schemeClr val="tx1">
                    <a:lumMod val="65000"/>
                    <a:lumOff val="35000"/>
                  </a:schemeClr>
                </a:solidFill>
                <a:latin typeface="+mj-ea"/>
                <a:sym typeface="+mn-ea"/>
              </a:rPr>
              <a:t>試</a:t>
            </a:r>
            <a:r>
              <a:rPr lang="ja-JP" altLang="en-US" sz="6000" dirty="0">
                <a:solidFill>
                  <a:schemeClr val="tx1">
                    <a:lumMod val="65000"/>
                    <a:lumOff val="35000"/>
                  </a:schemeClr>
                </a:solidFill>
                <a:latin typeface="+mj-ea"/>
                <a:sym typeface="+mn-ea"/>
              </a:rPr>
              <a:t>験の申請方法</a:t>
            </a:r>
            <a:endParaRPr lang="ja-JP" altLang="en-US" sz="6000" dirty="0" smtClean="0">
              <a:solidFill>
                <a:schemeClr val="tx1">
                  <a:lumMod val="75000"/>
                  <a:lumOff val="25000"/>
                </a:schemeClr>
              </a:solidFill>
              <a:latin typeface="Calibri" panose="020F0502020204030204" charset="0"/>
              <a:cs typeface="Calibri" panose="020F0502020204030204" charset="0"/>
              <a:sym typeface="+mn-ea"/>
            </a:endParaRPr>
          </a:p>
        </p:txBody>
      </p:sp>
      <p:pic>
        <p:nvPicPr>
          <p:cNvPr id="4" name="Picture 3"/>
          <p:cNvPicPr>
            <a:picLocks noChangeAspect="1"/>
          </p:cNvPicPr>
          <p:nvPr/>
        </p:nvPicPr>
        <p:blipFill>
          <a:blip r:embed="rId3"/>
          <a:stretch>
            <a:fillRect/>
          </a:stretch>
        </p:blipFill>
        <p:spPr>
          <a:xfrm>
            <a:off x="7217410" y="2562860"/>
            <a:ext cx="3989705" cy="4079240"/>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10212070" cy="1938020"/>
          </a:xfrm>
          <a:prstGeom prst="rect">
            <a:avLst/>
          </a:prstGeom>
          <a:noFill/>
        </p:spPr>
        <p:txBody>
          <a:bodyPr wrap="square" rtlCol="0">
            <a:spAutoFit/>
            <a:scene3d>
              <a:camera prst="orthographicFront"/>
              <a:lightRig rig="threePt" dir="t"/>
            </a:scene3d>
            <a:sp3d contourW="12700"/>
          </a:bodyPr>
          <a:lstStyle/>
          <a:p>
            <a:pPr>
              <a:lnSpc>
                <a:spcPct val="10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ja-JP" sz="2000" dirty="0">
                <a:solidFill>
                  <a:schemeClr val="tx1">
                    <a:lumMod val="75000"/>
                    <a:lumOff val="25000"/>
                  </a:schemeClr>
                </a:solidFill>
                <a:latin typeface="+mj-ea"/>
                <a:ea typeface="+mj-ea"/>
                <a:sym typeface="+mn-ea"/>
                <a:hlinkClick r:id="rId3"/>
              </a:rPr>
              <a:t>https://www.scrum.org/</a:t>
            </a:r>
            <a:r>
              <a:rPr lang="ja-JP" altLang="en-US" sz="2000" dirty="0" smtClean="0">
                <a:solidFill>
                  <a:schemeClr val="tx1">
                    <a:lumMod val="75000"/>
                    <a:lumOff val="25000"/>
                  </a:schemeClr>
                </a:solidFill>
                <a:latin typeface="+mj-ea"/>
                <a:ea typeface="+mj-ea"/>
                <a:sym typeface="+mn-ea"/>
              </a:rPr>
              <a:t>でロ</a:t>
            </a:r>
            <a:r>
              <a:rPr lang="ja-JP" altLang="en-US" sz="2000" dirty="0">
                <a:solidFill>
                  <a:schemeClr val="tx1">
                    <a:lumMod val="75000"/>
                    <a:lumOff val="25000"/>
                  </a:schemeClr>
                </a:solidFill>
                <a:latin typeface="+mj-ea"/>
                <a:ea typeface="+mj-ea"/>
                <a:sym typeface="+mn-ea"/>
              </a:rPr>
              <a:t>グインする</a:t>
            </a:r>
            <a:endParaRPr lang="en-US" altLang="ja-JP" sz="2000" dirty="0">
              <a:solidFill>
                <a:schemeClr val="tx1">
                  <a:lumMod val="75000"/>
                  <a:lumOff val="25000"/>
                </a:schemeClr>
              </a:solidFill>
              <a:latin typeface="+mj-ea"/>
              <a:ea typeface="+mj-ea"/>
            </a:endParaRPr>
          </a:p>
          <a:p>
            <a:pPr>
              <a:lnSpc>
                <a:spcPct val="10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a:solidFill>
                  <a:schemeClr val="tx1">
                    <a:lumMod val="75000"/>
                    <a:lumOff val="25000"/>
                  </a:schemeClr>
                </a:solidFill>
                <a:latin typeface="+mj-ea"/>
                <a:ea typeface="+mj-ea"/>
                <a:sym typeface="+mn-ea"/>
              </a:rPr>
              <a:t>「</a:t>
            </a:r>
            <a:r>
              <a:rPr lang="en-US" altLang="ja-JP" sz="2000" b="1" dirty="0">
                <a:solidFill>
                  <a:schemeClr val="tx1">
                    <a:lumMod val="75000"/>
                    <a:lumOff val="25000"/>
                  </a:schemeClr>
                </a:solidFill>
                <a:latin typeface="+mj-ea"/>
                <a:ea typeface="+mj-ea"/>
                <a:sym typeface="+mn-ea"/>
              </a:rPr>
              <a:t>Certification</a:t>
            </a:r>
            <a:r>
              <a:rPr lang="ja-JP" altLang="en-US" sz="2000" dirty="0">
                <a:solidFill>
                  <a:schemeClr val="tx1">
                    <a:lumMod val="75000"/>
                    <a:lumOff val="25000"/>
                  </a:schemeClr>
                </a:solidFill>
                <a:latin typeface="+mj-ea"/>
                <a:ea typeface="+mj-ea"/>
                <a:sym typeface="+mn-ea"/>
              </a:rPr>
              <a:t>」</a:t>
            </a:r>
            <a:r>
              <a:rPr lang="en-US" altLang="ja-JP" sz="2000" dirty="0">
                <a:solidFill>
                  <a:schemeClr val="tx1">
                    <a:lumMod val="75000"/>
                    <a:lumOff val="25000"/>
                  </a:schemeClr>
                </a:solidFill>
                <a:latin typeface="+mj-ea"/>
                <a:ea typeface="+mj-ea"/>
                <a:sym typeface="+mn-ea"/>
              </a:rPr>
              <a:t>-&gt; </a:t>
            </a:r>
            <a:r>
              <a:rPr lang="ja-JP" altLang="en-US" sz="2000" dirty="0">
                <a:solidFill>
                  <a:schemeClr val="tx1">
                    <a:lumMod val="75000"/>
                    <a:lumOff val="25000"/>
                  </a:schemeClr>
                </a:solidFill>
                <a:latin typeface="+mj-ea"/>
                <a:ea typeface="+mj-ea"/>
                <a:sym typeface="+mn-ea"/>
              </a:rPr>
              <a:t>「</a:t>
            </a:r>
            <a:r>
              <a:rPr lang="en-US" altLang="ja-JP" sz="2000" b="1" dirty="0">
                <a:solidFill>
                  <a:schemeClr val="tx1">
                    <a:lumMod val="75000"/>
                    <a:lumOff val="25000"/>
                  </a:schemeClr>
                </a:solidFill>
                <a:latin typeface="+mj-ea"/>
                <a:ea typeface="+mj-ea"/>
                <a:sym typeface="+mn-ea"/>
              </a:rPr>
              <a:t>Professional Scrum Master</a:t>
            </a:r>
            <a:r>
              <a:rPr lang="ja-JP" altLang="en-US" sz="2000" dirty="0">
                <a:solidFill>
                  <a:schemeClr val="tx1">
                    <a:lumMod val="75000"/>
                    <a:lumOff val="25000"/>
                  </a:schemeClr>
                </a:solidFill>
                <a:latin typeface="+mj-ea"/>
                <a:ea typeface="+mj-ea"/>
                <a:sym typeface="+mn-ea"/>
              </a:rPr>
              <a:t>」をタッ</a:t>
            </a:r>
            <a:r>
              <a:rPr lang="ja-JP" altLang="en-US" sz="2000" dirty="0" smtClean="0">
                <a:solidFill>
                  <a:schemeClr val="tx1">
                    <a:lumMod val="75000"/>
                    <a:lumOff val="25000"/>
                  </a:schemeClr>
                </a:solidFill>
                <a:latin typeface="+mj-ea"/>
                <a:ea typeface="+mj-ea"/>
                <a:sym typeface="+mn-ea"/>
              </a:rPr>
              <a:t>プ</a:t>
            </a:r>
            <a:endParaRPr lang="en-US" altLang="ja-JP" sz="2000" dirty="0" smtClean="0">
              <a:solidFill>
                <a:schemeClr val="tx1">
                  <a:lumMod val="75000"/>
                  <a:lumOff val="25000"/>
                </a:schemeClr>
              </a:solidFill>
              <a:latin typeface="+mj-ea"/>
              <a:ea typeface="+mj-ea"/>
            </a:endParaRPr>
          </a:p>
          <a:p>
            <a:pPr>
              <a:lnSpc>
                <a:spcPct val="10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smtClean="0">
                <a:solidFill>
                  <a:schemeClr val="tx1">
                    <a:lumMod val="75000"/>
                    <a:lumOff val="25000"/>
                  </a:schemeClr>
                </a:solidFill>
                <a:latin typeface="+mj-ea"/>
                <a:ea typeface="+mj-ea"/>
                <a:sym typeface="+mn-ea"/>
              </a:rPr>
              <a:t>「</a:t>
            </a:r>
            <a:r>
              <a:rPr lang="en-US" sz="2000" b="1" dirty="0">
                <a:solidFill>
                  <a:schemeClr val="tx1">
                    <a:lumMod val="75000"/>
                    <a:lumOff val="25000"/>
                  </a:schemeClr>
                </a:solidFill>
                <a:latin typeface="+mj-ea"/>
                <a:ea typeface="+mj-ea"/>
                <a:sym typeface="+mn-ea"/>
              </a:rPr>
              <a:t>Professional Scrum Master™ Certifications </a:t>
            </a:r>
            <a:r>
              <a:rPr lang="ja-JP" altLang="en-US" sz="2000" dirty="0" smtClean="0">
                <a:solidFill>
                  <a:schemeClr val="tx1">
                    <a:lumMod val="75000"/>
                    <a:lumOff val="25000"/>
                  </a:schemeClr>
                </a:solidFill>
                <a:latin typeface="+mj-ea"/>
                <a:ea typeface="+mj-ea"/>
                <a:sym typeface="+mn-ea"/>
              </a:rPr>
              <a:t>」画面で「</a:t>
            </a:r>
            <a:r>
              <a:rPr lang="en-US" altLang="ja-JP" sz="2000" b="1" dirty="0" smtClean="0">
                <a:solidFill>
                  <a:schemeClr val="tx1">
                    <a:lumMod val="75000"/>
                    <a:lumOff val="25000"/>
                  </a:schemeClr>
                </a:solidFill>
                <a:latin typeface="+mj-ea"/>
                <a:ea typeface="+mj-ea"/>
                <a:sym typeface="+mn-ea"/>
              </a:rPr>
              <a:t> </a:t>
            </a:r>
            <a:r>
              <a:rPr lang="en-US" altLang="ja-JP" sz="2000" b="1" dirty="0">
                <a:solidFill>
                  <a:schemeClr val="tx1">
                    <a:lumMod val="75000"/>
                    <a:lumOff val="25000"/>
                  </a:schemeClr>
                </a:solidFill>
                <a:latin typeface="+mj-ea"/>
                <a:ea typeface="+mj-ea"/>
                <a:sym typeface="+mn-ea"/>
              </a:rPr>
              <a:t>PSM</a:t>
            </a:r>
            <a:r>
              <a:rPr lang="ja-JP" altLang="en-US" sz="2000" b="1" dirty="0">
                <a:solidFill>
                  <a:schemeClr val="tx1">
                    <a:lumMod val="75000"/>
                    <a:lumOff val="25000"/>
                  </a:schemeClr>
                </a:solidFill>
                <a:latin typeface="+mj-ea"/>
                <a:ea typeface="+mj-ea"/>
                <a:sym typeface="+mn-ea"/>
              </a:rPr>
              <a:t> </a:t>
            </a:r>
            <a:r>
              <a:rPr lang="en-US" altLang="ja-JP" sz="2000" b="1" dirty="0">
                <a:solidFill>
                  <a:schemeClr val="tx1">
                    <a:lumMod val="75000"/>
                    <a:lumOff val="25000"/>
                  </a:schemeClr>
                </a:solidFill>
                <a:latin typeface="+mj-ea"/>
                <a:ea typeface="+mj-ea"/>
                <a:sym typeface="+mn-ea"/>
              </a:rPr>
              <a:t>1 Assessment </a:t>
            </a:r>
            <a:r>
              <a:rPr lang="ja-JP" altLang="en-US" sz="2000" dirty="0" smtClean="0">
                <a:solidFill>
                  <a:schemeClr val="tx1">
                    <a:lumMod val="75000"/>
                    <a:lumOff val="25000"/>
                  </a:schemeClr>
                </a:solidFill>
                <a:latin typeface="+mj-ea"/>
                <a:ea typeface="+mj-ea"/>
                <a:sym typeface="+mn-ea"/>
              </a:rPr>
              <a:t>」の「</a:t>
            </a:r>
            <a:r>
              <a:rPr lang="en-US" altLang="ja-JP" sz="2000" b="1" dirty="0" smtClean="0">
                <a:solidFill>
                  <a:schemeClr val="tx1">
                    <a:lumMod val="75000"/>
                    <a:lumOff val="25000"/>
                  </a:schemeClr>
                </a:solidFill>
                <a:latin typeface="+mj-ea"/>
                <a:ea typeface="+mj-ea"/>
                <a:sym typeface="+mn-ea"/>
              </a:rPr>
              <a:t>Start</a:t>
            </a:r>
            <a:r>
              <a:rPr lang="ja-JP" altLang="en-US" sz="2000" dirty="0" smtClean="0">
                <a:solidFill>
                  <a:schemeClr val="tx1">
                    <a:lumMod val="75000"/>
                    <a:lumOff val="25000"/>
                  </a:schemeClr>
                </a:solidFill>
                <a:latin typeface="+mj-ea"/>
                <a:ea typeface="+mj-ea"/>
                <a:sym typeface="+mn-ea"/>
              </a:rPr>
              <a:t>」をタップ</a:t>
            </a:r>
            <a:endParaRPr lang="en-US" altLang="ja-JP" sz="2000" dirty="0" smtClean="0">
              <a:solidFill>
                <a:schemeClr val="tx1">
                  <a:lumMod val="75000"/>
                  <a:lumOff val="25000"/>
                </a:schemeClr>
              </a:solidFill>
              <a:latin typeface="+mj-ea"/>
              <a:ea typeface="+mj-ea"/>
            </a:endParaRPr>
          </a:p>
          <a:p>
            <a:pPr>
              <a:lnSpc>
                <a:spcPct val="10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dirty="0">
                <a:solidFill>
                  <a:schemeClr val="tx1">
                    <a:lumMod val="75000"/>
                    <a:lumOff val="25000"/>
                  </a:schemeClr>
                </a:solidFill>
                <a:latin typeface="+mj-ea"/>
                <a:ea typeface="+mj-ea"/>
                <a:sym typeface="+mn-ea"/>
              </a:rPr>
              <a:t> 「</a:t>
            </a:r>
            <a:r>
              <a:rPr lang="en-US" altLang="ja-JP" sz="2000" b="1" dirty="0">
                <a:solidFill>
                  <a:schemeClr val="tx1">
                    <a:lumMod val="75000"/>
                    <a:lumOff val="25000"/>
                  </a:schemeClr>
                </a:solidFill>
                <a:latin typeface="+mj-ea"/>
                <a:ea typeface="+mj-ea"/>
                <a:sym typeface="+mn-ea"/>
              </a:rPr>
              <a:t> PSM</a:t>
            </a:r>
            <a:r>
              <a:rPr lang="ja-JP" altLang="en-US" sz="2000" b="1" dirty="0">
                <a:solidFill>
                  <a:schemeClr val="tx1">
                    <a:lumMod val="75000"/>
                    <a:lumOff val="25000"/>
                  </a:schemeClr>
                </a:solidFill>
                <a:latin typeface="+mj-ea"/>
                <a:ea typeface="+mj-ea"/>
                <a:sym typeface="+mn-ea"/>
              </a:rPr>
              <a:t> </a:t>
            </a:r>
            <a:r>
              <a:rPr lang="en-US" altLang="ja-JP" sz="2000" b="1" dirty="0" smtClean="0">
                <a:solidFill>
                  <a:schemeClr val="tx1">
                    <a:lumMod val="75000"/>
                    <a:lumOff val="25000"/>
                  </a:schemeClr>
                </a:solidFill>
                <a:latin typeface="+mj-ea"/>
                <a:ea typeface="+mj-ea"/>
                <a:sym typeface="+mn-ea"/>
              </a:rPr>
              <a:t>1Start</a:t>
            </a:r>
            <a:r>
              <a:rPr lang="ja-JP" altLang="en-US" sz="2000" b="1" dirty="0" smtClean="0">
                <a:solidFill>
                  <a:schemeClr val="tx1">
                    <a:lumMod val="75000"/>
                    <a:lumOff val="25000"/>
                  </a:schemeClr>
                </a:solidFill>
                <a:latin typeface="+mj-ea"/>
                <a:ea typeface="+mj-ea"/>
                <a:sym typeface="+mn-ea"/>
              </a:rPr>
              <a:t>」</a:t>
            </a:r>
            <a:r>
              <a:rPr lang="ja-JP" altLang="en-US" sz="2000" dirty="0" smtClean="0">
                <a:solidFill>
                  <a:schemeClr val="tx1">
                    <a:lumMod val="75000"/>
                    <a:lumOff val="25000"/>
                  </a:schemeClr>
                </a:solidFill>
                <a:latin typeface="+mj-ea"/>
                <a:ea typeface="+mj-ea"/>
                <a:sym typeface="+mn-ea"/>
              </a:rPr>
              <a:t>画面が出たら、以下の二つの項目をチェックし、</a:t>
            </a:r>
            <a:endParaRPr lang="en-US" altLang="ja-JP" sz="2000" dirty="0" smtClean="0">
              <a:solidFill>
                <a:schemeClr val="tx1">
                  <a:lumMod val="75000"/>
                  <a:lumOff val="25000"/>
                </a:schemeClr>
              </a:solidFill>
              <a:latin typeface="+mj-ea"/>
              <a:ea typeface="+mj-ea"/>
            </a:endParaRPr>
          </a:p>
          <a:p>
            <a:pPr>
              <a:lnSpc>
                <a:spcPct val="100000"/>
              </a:lnSpc>
            </a:pPr>
            <a:r>
              <a:rPr lang="ja-JP" altLang="en-US" sz="2000" b="1" dirty="0">
                <a:solidFill>
                  <a:schemeClr val="tx1">
                    <a:lumMod val="75000"/>
                    <a:lumOff val="25000"/>
                  </a:schemeClr>
                </a:solidFill>
                <a:latin typeface="+mj-ea"/>
                <a:ea typeface="+mj-ea"/>
                <a:sym typeface="+mn-ea"/>
              </a:rPr>
              <a:t>メー</a:t>
            </a:r>
            <a:r>
              <a:rPr lang="ja-JP" altLang="en-US" sz="2000" b="1" dirty="0" smtClean="0">
                <a:solidFill>
                  <a:schemeClr val="tx1">
                    <a:lumMod val="75000"/>
                    <a:lumOff val="25000"/>
                  </a:schemeClr>
                </a:solidFill>
                <a:latin typeface="+mj-ea"/>
                <a:ea typeface="+mj-ea"/>
                <a:sym typeface="+mn-ea"/>
              </a:rPr>
              <a:t>ルで送信された「</a:t>
            </a:r>
            <a:r>
              <a:rPr lang="ja-JP" altLang="en-US" sz="2000" dirty="0" smtClean="0">
                <a:solidFill>
                  <a:schemeClr val="tx1">
                    <a:lumMod val="75000"/>
                    <a:lumOff val="25000"/>
                  </a:schemeClr>
                </a:solidFill>
                <a:latin typeface="+mj-ea"/>
                <a:ea typeface="+mj-ea"/>
                <a:sym typeface="+mn-ea"/>
              </a:rPr>
              <a:t>ア</a:t>
            </a:r>
            <a:r>
              <a:rPr lang="ja-JP" altLang="en-US" sz="2000" dirty="0">
                <a:solidFill>
                  <a:schemeClr val="tx1">
                    <a:lumMod val="75000"/>
                    <a:lumOff val="25000"/>
                  </a:schemeClr>
                </a:solidFill>
                <a:latin typeface="+mj-ea"/>
                <a:ea typeface="+mj-ea"/>
                <a:sym typeface="+mn-ea"/>
              </a:rPr>
              <a:t>セスメントパスワー</a:t>
            </a:r>
            <a:r>
              <a:rPr lang="ja-JP" altLang="en-US" sz="2000" dirty="0" smtClean="0">
                <a:solidFill>
                  <a:schemeClr val="tx1">
                    <a:lumMod val="75000"/>
                    <a:lumOff val="25000"/>
                  </a:schemeClr>
                </a:solidFill>
                <a:latin typeface="+mj-ea"/>
                <a:ea typeface="+mj-ea"/>
                <a:sym typeface="+mn-ea"/>
              </a:rPr>
              <a:t>ド」をいれてスタートする</a:t>
            </a:r>
            <a:endParaRPr lang="ja-JP" altLang="en-US" sz="2000" dirty="0" smtClean="0">
              <a:solidFill>
                <a:schemeClr val="tx1">
                  <a:lumMod val="75000"/>
                  <a:lumOff val="25000"/>
                </a:schemeClr>
              </a:solidFill>
              <a:latin typeface="+mj-ea"/>
              <a:ea typeface="+mj-ea"/>
              <a:cs typeface="Yu Gothic" panose="020B0400000000000000" charset="-128"/>
              <a:sym typeface="+mn-ea"/>
            </a:endParaRPr>
          </a:p>
        </p:txBody>
      </p:sp>
      <p:sp>
        <p:nvSpPr>
          <p:cNvPr id="18" name="文本框 17"/>
          <p:cNvSpPr txBox="1"/>
          <p:nvPr/>
        </p:nvSpPr>
        <p:spPr>
          <a:xfrm>
            <a:off x="3494112" y="438021"/>
            <a:ext cx="5132070" cy="1014730"/>
          </a:xfrm>
          <a:prstGeom prst="rect">
            <a:avLst/>
          </a:prstGeom>
          <a:noFill/>
        </p:spPr>
        <p:txBody>
          <a:bodyPr wrap="none" rtlCol="0">
            <a:spAutoFit/>
          </a:bodyPr>
          <a:lstStyle/>
          <a:p>
            <a:pPr algn="ctr"/>
            <a:r>
              <a:rPr lang="en-US" altLang="ja-JP" sz="6000" dirty="0">
                <a:solidFill>
                  <a:schemeClr val="tx1">
                    <a:lumMod val="65000"/>
                    <a:lumOff val="35000"/>
                  </a:schemeClr>
                </a:solidFill>
                <a:latin typeface="Yu Gothic" panose="020B0400000000000000" charset="-128"/>
                <a:ea typeface="Yu Gothic" panose="020B0400000000000000" charset="-128"/>
                <a:cs typeface="Yu Gothic" panose="020B0400000000000000" charset="-128"/>
                <a:sym typeface="+mn-lt"/>
              </a:rPr>
              <a:t>PSM </a:t>
            </a:r>
            <a:r>
              <a:rPr lang="ja-JP" altLang="en-US" sz="6000" dirty="0" smtClean="0">
                <a:solidFill>
                  <a:schemeClr val="tx1">
                    <a:lumMod val="65000"/>
                    <a:lumOff val="35000"/>
                  </a:schemeClr>
                </a:solidFill>
                <a:latin typeface="+mj-ea"/>
                <a:sym typeface="+mn-ea"/>
              </a:rPr>
              <a:t>試</a:t>
            </a:r>
            <a:r>
              <a:rPr lang="ja-JP" altLang="en-US" sz="6000" dirty="0">
                <a:solidFill>
                  <a:schemeClr val="tx1">
                    <a:lumMod val="65000"/>
                    <a:lumOff val="35000"/>
                  </a:schemeClr>
                </a:solidFill>
                <a:latin typeface="+mj-ea"/>
                <a:sym typeface="+mn-ea"/>
              </a:rPr>
              <a:t>験</a:t>
            </a:r>
            <a:r>
              <a:rPr lang="ja-JP" altLang="en-US" sz="6000" b="1" dirty="0" smtClean="0">
                <a:solidFill>
                  <a:schemeClr val="tx1">
                    <a:lumMod val="65000"/>
                    <a:lumOff val="35000"/>
                  </a:schemeClr>
                </a:solidFill>
                <a:latin typeface="+mj-ea"/>
                <a:ea typeface="+mj-ea"/>
                <a:sym typeface="+mn-ea"/>
              </a:rPr>
              <a:t>実施</a:t>
            </a:r>
            <a:endParaRPr lang="ja-JP" altLang="en-US" sz="6000" dirty="0">
              <a:solidFill>
                <a:schemeClr val="tx1">
                  <a:lumMod val="65000"/>
                  <a:lumOff val="35000"/>
                </a:schemeClr>
              </a:solidFill>
              <a:latin typeface="+mj-ea"/>
              <a:sym typeface="+mn-ea"/>
            </a:endParaRPr>
          </a:p>
        </p:txBody>
      </p:sp>
      <p:pic>
        <p:nvPicPr>
          <p:cNvPr id="5" name="Picture 4"/>
          <p:cNvPicPr>
            <a:picLocks noChangeAspect="1"/>
          </p:cNvPicPr>
          <p:nvPr/>
        </p:nvPicPr>
        <p:blipFill>
          <a:blip r:embed="rId4"/>
          <a:stretch>
            <a:fillRect/>
          </a:stretch>
        </p:blipFill>
        <p:spPr>
          <a:xfrm>
            <a:off x="2995930" y="4511040"/>
            <a:ext cx="5858510" cy="2176145"/>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7" name="文本框 16"/>
          <p:cNvSpPr txBox="1"/>
          <p:nvPr/>
        </p:nvSpPr>
        <p:spPr>
          <a:xfrm>
            <a:off x="819150" y="2562860"/>
            <a:ext cx="10212070" cy="1938992"/>
          </a:xfrm>
          <a:prstGeom prst="rect">
            <a:avLst/>
          </a:prstGeom>
          <a:noFill/>
        </p:spPr>
        <p:txBody>
          <a:bodyPr wrap="square" rtlCol="0">
            <a:spAutoFit/>
            <a:scene3d>
              <a:camera prst="orthographicFront"/>
              <a:lightRig rig="threePt" dir="t"/>
            </a:scene3d>
            <a:sp3d contourW="12700"/>
          </a:bodyPr>
          <a:lstStyle/>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ja-JP" sz="2000" dirty="0" err="1"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Narvess</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」学校で</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PSM1</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の授業を受ける</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Scrum Guide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2020</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の</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仕様書を勉強する</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4</a:t>
            </a: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か月のスクラム開発を経験と共に、勉強したことを二人で知識共有する</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ja-JP" altLang="en-US"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・インターネットでの無料テストを満点取れるまで受けて練習す</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る</a:t>
            </a:r>
            <a:endPar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3112795" y="438021"/>
            <a:ext cx="5894705" cy="1014730"/>
          </a:xfrm>
          <a:prstGeom prst="rect">
            <a:avLst/>
          </a:prstGeom>
          <a:noFill/>
        </p:spPr>
        <p:txBody>
          <a:bodyPr wrap="none" rtlCol="0">
            <a:spAutoFit/>
          </a:bodyPr>
          <a:lstStyle/>
          <a:p>
            <a:pPr algn="ctr"/>
            <a:r>
              <a:rPr lang="en-US" altLang="ja-JP" sz="6000" dirty="0">
                <a:solidFill>
                  <a:schemeClr val="tx1">
                    <a:lumMod val="65000"/>
                    <a:lumOff val="35000"/>
                  </a:schemeClr>
                </a:solidFill>
                <a:latin typeface="Yu Gothic" panose="020B0400000000000000" charset="-128"/>
                <a:ea typeface="Yu Gothic" panose="020B0400000000000000" charset="-128"/>
                <a:cs typeface="Yu Gothic" panose="020B0400000000000000" charset="-128"/>
                <a:sym typeface="+mn-lt"/>
              </a:rPr>
              <a:t>PSM </a:t>
            </a:r>
            <a:r>
              <a:rPr lang="ja-JP" altLang="en-US" sz="6000" dirty="0" smtClean="0">
                <a:solidFill>
                  <a:schemeClr val="tx1">
                    <a:lumMod val="65000"/>
                    <a:lumOff val="35000"/>
                  </a:schemeClr>
                </a:solidFill>
                <a:latin typeface="+mj-ea"/>
                <a:sym typeface="+mn-ea"/>
              </a:rPr>
              <a:t>試</a:t>
            </a:r>
            <a:r>
              <a:rPr lang="ja-JP" altLang="en-US" sz="6000" dirty="0">
                <a:solidFill>
                  <a:schemeClr val="tx1">
                    <a:lumMod val="65000"/>
                    <a:lumOff val="35000"/>
                  </a:schemeClr>
                </a:solidFill>
                <a:latin typeface="+mj-ea"/>
                <a:sym typeface="+mn-ea"/>
              </a:rPr>
              <a:t>験</a:t>
            </a:r>
            <a:r>
              <a:rPr lang="ja-JP" altLang="en-US" sz="6000" b="1" dirty="0" smtClean="0">
                <a:solidFill>
                  <a:schemeClr val="tx1">
                    <a:lumMod val="65000"/>
                    <a:lumOff val="35000"/>
                  </a:schemeClr>
                </a:solidFill>
                <a:latin typeface="+mj-ea"/>
                <a:ea typeface="+mj-ea"/>
                <a:sym typeface="+mn-ea"/>
              </a:rPr>
              <a:t>の準備</a:t>
            </a:r>
            <a:endParaRPr lang="ja-JP" altLang="en-US" sz="6000" b="1" dirty="0" smtClean="0">
              <a:solidFill>
                <a:schemeClr val="tx1">
                  <a:lumMod val="65000"/>
                  <a:lumOff val="35000"/>
                </a:schemeClr>
              </a:solidFill>
              <a:latin typeface="+mj-ea"/>
              <a:ea typeface="+mj-ea"/>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659599" y="493605"/>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2961487" y="1547368"/>
            <a:ext cx="5550547" cy="126000"/>
          </a:xfrm>
          <a:prstGeom prst="rect">
            <a:avLst/>
          </a:prstGeom>
        </p:spPr>
      </p:pic>
      <p:sp>
        <p:nvSpPr>
          <p:cNvPr id="10" name="Rectangle 9"/>
          <p:cNvSpPr/>
          <p:nvPr/>
        </p:nvSpPr>
        <p:spPr>
          <a:xfrm>
            <a:off x="1173677" y="1975473"/>
            <a:ext cx="9619821" cy="496996"/>
          </a:xfrm>
          <a:prstGeom prst="rect">
            <a:avLst/>
          </a:prstGeom>
        </p:spPr>
        <p:txBody>
          <a:bodyPr wrap="square">
            <a:spAutoFit/>
          </a:bodyPr>
          <a:lstStyle/>
          <a:p>
            <a:pPr>
              <a:lnSpc>
                <a:spcPct val="150000"/>
              </a:lnSpc>
            </a:pPr>
            <a:endParaRPr lang="en-US" sz="2000" dirty="0" smtClean="0">
              <a:solidFill>
                <a:srgbClr val="FF0000"/>
              </a:solidFill>
              <a:latin typeface="+mj-ea"/>
              <a:ea typeface="+mj-ea"/>
            </a:endParaRPr>
          </a:p>
        </p:txBody>
      </p:sp>
      <p:sp>
        <p:nvSpPr>
          <p:cNvPr id="11" name="Rectangle 10"/>
          <p:cNvSpPr/>
          <p:nvPr/>
        </p:nvSpPr>
        <p:spPr>
          <a:xfrm>
            <a:off x="1404620" y="2106930"/>
            <a:ext cx="9388475" cy="3784600"/>
          </a:xfrm>
          <a:prstGeom prst="rect">
            <a:avLst/>
          </a:prstGeom>
        </p:spPr>
        <p:txBody>
          <a:bodyPr wrap="square">
            <a:spAutoFit/>
          </a:bodyPr>
          <a:lstStyle/>
          <a:p>
            <a:pPr>
              <a:lnSpc>
                <a:spcPct val="150000"/>
              </a:lnSpc>
            </a:pPr>
            <a:r>
              <a:rPr lang="ja-JP" altLang="en-US"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・勉強サイト</a:t>
            </a:r>
            <a:endParaRPr lang="en-US" altLang="ja-JP"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hlinkClick r:id="rId3"/>
              </a:rPr>
              <a:t>https</a:t>
            </a: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hlinkClick r:id="rId3"/>
              </a:rPr>
              <a:t>://</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hlinkClick r:id="rId3"/>
              </a:rPr>
              <a:t>scrumguides.org/scrum-guide.html</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ja-JP" altLang="en-US" sz="2000" b="1"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・無</a:t>
            </a:r>
            <a:r>
              <a:rPr lang="ja-JP" altLang="en-US"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料テストサイト</a:t>
            </a:r>
            <a:endParaRPr lang="en-US" altLang="ja-JP"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ja-JP" sz="2000" dirty="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hlinkClick r:id="rId4"/>
              </a:rPr>
              <a:t>https://</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hlinkClick r:id="rId4"/>
              </a:rPr>
              <a:t>www.scrum.org/open-assessments</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endParaRPr>
          </a:p>
          <a:p>
            <a:pPr>
              <a:lnSpc>
                <a:spcPct val="150000"/>
              </a:lnSpc>
            </a:pPr>
            <a:r>
              <a:rPr lang="en-US" altLang="ja-JP" sz="2000" u="sng" dirty="0" smtClean="0">
                <a:solidFill>
                  <a:srgbClr val="0070C0"/>
                </a:solidFill>
                <a:latin typeface="Yu Gothic" panose="020B0400000000000000" charset="-128"/>
                <a:ea typeface="Yu Gothic" panose="020B0400000000000000" charset="-128"/>
                <a:cs typeface="Yu Gothic" panose="020B0400000000000000" charset="-128"/>
              </a:rPr>
              <a:t>https://www.thescrummaster.co.uk/the-simple-guide-to-scrum-1-pager/</a:t>
            </a:r>
            <a:endParaRPr lang="en-US" altLang="ja-JP" sz="2000" u="sng" dirty="0" smtClean="0">
              <a:solidFill>
                <a:srgbClr val="0070C0"/>
              </a:solidFill>
              <a:latin typeface="Yu Gothic" panose="020B0400000000000000" charset="-128"/>
              <a:ea typeface="Yu Gothic" panose="020B0400000000000000" charset="-128"/>
              <a:cs typeface="Yu Gothic" panose="020B0400000000000000" charset="-128"/>
            </a:endParaRPr>
          </a:p>
          <a:p>
            <a:pPr>
              <a:lnSpc>
                <a:spcPct val="150000"/>
              </a:lnSpc>
            </a:pPr>
            <a:r>
              <a:rPr lang="en-US" altLang="ja-JP" sz="2000" u="sng" dirty="0" smtClean="0">
                <a:solidFill>
                  <a:srgbClr val="0070C0"/>
                </a:solidFill>
                <a:latin typeface="Yu Gothic" panose="020B0400000000000000" charset="-128"/>
                <a:ea typeface="Yu Gothic" panose="020B0400000000000000" charset="-128"/>
                <a:cs typeface="Yu Gothic" panose="020B0400000000000000" charset="-128"/>
              </a:rPr>
              <a:t>https://www.thescrummaster.co.uk/assessments/professional-scrum-master-i-psm-i-practice-assessment/</a:t>
            </a:r>
            <a:endParaRPr lang="en-US" altLang="ja-JP" sz="2000" u="sng" dirty="0" smtClean="0">
              <a:solidFill>
                <a:srgbClr val="0070C0"/>
              </a:solidFill>
              <a:latin typeface="Yu Gothic" panose="020B0400000000000000" charset="-128"/>
              <a:ea typeface="Yu Gothic" panose="020B0400000000000000" charset="-128"/>
              <a:cs typeface="Yu Gothic" panose="020B0400000000000000" charset="-128"/>
            </a:endParaRPr>
          </a:p>
        </p:txBody>
      </p:sp>
      <p:sp>
        <p:nvSpPr>
          <p:cNvPr id="4" name="文本框 17"/>
          <p:cNvSpPr txBox="1"/>
          <p:nvPr/>
        </p:nvSpPr>
        <p:spPr>
          <a:xfrm>
            <a:off x="1968842" y="438021"/>
            <a:ext cx="8182610" cy="1014730"/>
          </a:xfrm>
          <a:prstGeom prst="rect">
            <a:avLst/>
          </a:prstGeom>
          <a:noFill/>
        </p:spPr>
        <p:txBody>
          <a:bodyPr wrap="none" rtlCol="0">
            <a:spAutoFit/>
          </a:bodyPr>
          <a:lstStyle/>
          <a:p>
            <a:pPr algn="ctr"/>
            <a:r>
              <a:rPr lang="en-US" altLang="ja-JP" sz="6000" dirty="0">
                <a:solidFill>
                  <a:schemeClr val="tx1">
                    <a:lumMod val="65000"/>
                    <a:lumOff val="35000"/>
                  </a:schemeClr>
                </a:solidFill>
                <a:latin typeface="Yu Gothic" panose="020B0400000000000000" charset="-128"/>
                <a:ea typeface="Yu Gothic" panose="020B0400000000000000" charset="-128"/>
                <a:cs typeface="Yu Gothic" panose="020B0400000000000000" charset="-128"/>
                <a:sym typeface="+mn-lt"/>
              </a:rPr>
              <a:t>PSM </a:t>
            </a:r>
            <a:r>
              <a:rPr lang="ja-JP" altLang="en-US" sz="6000" dirty="0" smtClean="0">
                <a:solidFill>
                  <a:schemeClr val="tx1">
                    <a:lumMod val="65000"/>
                    <a:lumOff val="35000"/>
                  </a:schemeClr>
                </a:solidFill>
                <a:latin typeface="+mj-ea"/>
                <a:sym typeface="+mn-ea"/>
              </a:rPr>
              <a:t>試</a:t>
            </a:r>
            <a:r>
              <a:rPr lang="ja-JP" altLang="en-US" sz="6000" dirty="0">
                <a:solidFill>
                  <a:schemeClr val="tx1">
                    <a:lumMod val="65000"/>
                    <a:lumOff val="35000"/>
                  </a:schemeClr>
                </a:solidFill>
                <a:latin typeface="+mj-ea"/>
                <a:sym typeface="+mn-ea"/>
              </a:rPr>
              <a:t>験</a:t>
            </a:r>
            <a:r>
              <a:rPr lang="ja-JP" altLang="en-US" sz="6000" b="1" dirty="0" smtClean="0">
                <a:solidFill>
                  <a:schemeClr val="tx1">
                    <a:lumMod val="65000"/>
                    <a:lumOff val="35000"/>
                  </a:schemeClr>
                </a:solidFill>
                <a:latin typeface="+mj-ea"/>
                <a:ea typeface="+mj-ea"/>
                <a:sym typeface="+mn-ea"/>
              </a:rPr>
              <a:t>の参考サイト</a:t>
            </a:r>
            <a:endParaRPr lang="ja-JP" altLang="en-US" sz="6000" b="1" dirty="0" smtClean="0">
              <a:solidFill>
                <a:schemeClr val="tx1">
                  <a:lumMod val="65000"/>
                  <a:lumOff val="35000"/>
                </a:schemeClr>
              </a:solidFill>
              <a:latin typeface="+mj-ea"/>
              <a:ea typeface="+mj-ea"/>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064772" y="4633871"/>
            <a:ext cx="4320000" cy="98066"/>
          </a:xfrm>
          <a:prstGeom prst="rect">
            <a:avLst/>
          </a:prstGeom>
        </p:spPr>
      </p:pic>
      <p:sp>
        <p:nvSpPr>
          <p:cNvPr id="12" name="矩形 11"/>
          <p:cNvSpPr/>
          <p:nvPr/>
        </p:nvSpPr>
        <p:spPr>
          <a:xfrm>
            <a:off x="1065530" y="4946015"/>
            <a:ext cx="4319905" cy="583565"/>
          </a:xfrm>
          <a:prstGeom prst="rect">
            <a:avLst/>
          </a:prstGeom>
        </p:spPr>
        <p:txBody>
          <a:bodyPr wrap="square">
            <a:spAutoFit/>
          </a:bodyPr>
          <a:lstStyle/>
          <a:p>
            <a:pPr algn="ctr"/>
            <a:r>
              <a:rPr lang="ja-JP" altLang="zh-CN" sz="3200" b="1" dirty="0">
                <a:solidFill>
                  <a:schemeClr val="tx1">
                    <a:lumMod val="95000"/>
                    <a:lumOff val="5000"/>
                  </a:schemeClr>
                </a:solidFill>
                <a:latin typeface="Calibri" panose="020F0502020204030204" charset="0"/>
                <a:ea typeface="Calibri" panose="020F0502020204030204" charset="0"/>
                <a:cs typeface="Calibri" panose="020F0502020204030204" charset="0"/>
              </a:rPr>
              <a:t>アジェンダ</a:t>
            </a:r>
            <a:endParaRPr lang="ja-JP" altLang="zh-CN" sz="3200" b="1" dirty="0">
              <a:solidFill>
                <a:schemeClr val="tx1">
                  <a:lumMod val="95000"/>
                  <a:lumOff val="5000"/>
                </a:schemeClr>
              </a:solidFill>
              <a:latin typeface="Calibri" panose="020F0502020204030204" charset="0"/>
              <a:ea typeface="Calibri" panose="020F0502020204030204" charset="0"/>
              <a:cs typeface="Calibri" panose="020F0502020204030204" charset="0"/>
            </a:endParaRPr>
          </a:p>
        </p:txBody>
      </p:sp>
      <p:grpSp>
        <p:nvGrpSpPr>
          <p:cNvPr id="38" name="组合 37"/>
          <p:cNvGrpSpPr/>
          <p:nvPr/>
        </p:nvGrpSpPr>
        <p:grpSpPr>
          <a:xfrm>
            <a:off x="877040" y="1334054"/>
            <a:ext cx="4507732" cy="2877670"/>
            <a:chOff x="817563" y="393700"/>
            <a:chExt cx="3854451" cy="2460625"/>
          </a:xfrm>
        </p:grpSpPr>
        <p:sp>
          <p:nvSpPr>
            <p:cNvPr id="39" name="Oval 5"/>
            <p:cNvSpPr>
              <a:spLocks noChangeArrowheads="1"/>
            </p:cNvSpPr>
            <p:nvPr/>
          </p:nvSpPr>
          <p:spPr bwMode="auto">
            <a:xfrm>
              <a:off x="2338388" y="2359025"/>
              <a:ext cx="415925" cy="479425"/>
            </a:xfrm>
            <a:prstGeom prst="ellipse">
              <a:avLst/>
            </a:prstGeom>
            <a:solidFill>
              <a:srgbClr val="40B1CF"/>
            </a:solidFill>
            <a:ln>
              <a:noFill/>
            </a:ln>
          </p:spPr>
          <p:txBody>
            <a:bodyPr vert="horz" wrap="square" lIns="91440" tIns="45720" rIns="91440" bIns="45720" numCol="1" anchor="t" anchorCtr="0" compatLnSpc="1"/>
            <a:lstStyle/>
            <a:p>
              <a:endParaRPr lang="zh-CN" altLang="en-US">
                <a:cs typeface="Calibri" panose="020F0502020204030204" charset="0"/>
              </a:endParaRPr>
            </a:p>
          </p:txBody>
        </p:sp>
        <p:sp>
          <p:nvSpPr>
            <p:cNvPr id="40" name="Oval 6"/>
            <p:cNvSpPr>
              <a:spLocks noChangeArrowheads="1"/>
            </p:cNvSpPr>
            <p:nvPr/>
          </p:nvSpPr>
          <p:spPr bwMode="auto">
            <a:xfrm>
              <a:off x="2297113" y="2359025"/>
              <a:ext cx="271463" cy="479425"/>
            </a:xfrm>
            <a:prstGeom prst="ellipse">
              <a:avLst/>
            </a:prstGeom>
            <a:solidFill>
              <a:srgbClr val="90C9D5"/>
            </a:solidFill>
            <a:ln>
              <a:noFill/>
            </a:ln>
          </p:spPr>
          <p:txBody>
            <a:bodyPr vert="horz" wrap="square" lIns="91440" tIns="45720" rIns="91440" bIns="45720" numCol="1" anchor="t" anchorCtr="0" compatLnSpc="1"/>
            <a:lstStyle/>
            <a:p>
              <a:endParaRPr lang="zh-CN" altLang="en-US">
                <a:cs typeface="Calibri" panose="020F0502020204030204" charset="0"/>
              </a:endParaRPr>
            </a:p>
          </p:txBody>
        </p:sp>
        <p:sp>
          <p:nvSpPr>
            <p:cNvPr id="41" name="Freeform 7"/>
            <p:cNvSpPr/>
            <p:nvPr/>
          </p:nvSpPr>
          <p:spPr bwMode="auto">
            <a:xfrm>
              <a:off x="1824038" y="393700"/>
              <a:ext cx="1457325" cy="1787525"/>
            </a:xfrm>
            <a:custGeom>
              <a:avLst/>
              <a:gdLst>
                <a:gd name="T0" fmla="*/ 464 w 747"/>
                <a:gd name="T1" fmla="*/ 864 h 915"/>
                <a:gd name="T2" fmla="*/ 550 w 747"/>
                <a:gd name="T3" fmla="*/ 657 h 915"/>
                <a:gd name="T4" fmla="*/ 682 w 747"/>
                <a:gd name="T5" fmla="*/ 467 h 915"/>
                <a:gd name="T6" fmla="*/ 536 w 747"/>
                <a:gd name="T7" fmla="*/ 60 h 915"/>
                <a:gd name="T8" fmla="*/ 163 w 747"/>
                <a:gd name="T9" fmla="*/ 73 h 915"/>
                <a:gd name="T10" fmla="*/ 20 w 747"/>
                <a:gd name="T11" fmla="*/ 256 h 915"/>
                <a:gd name="T12" fmla="*/ 15 w 747"/>
                <a:gd name="T13" fmla="*/ 409 h 915"/>
                <a:gd name="T14" fmla="*/ 43 w 747"/>
                <a:gd name="T15" fmla="*/ 458 h 915"/>
                <a:gd name="T16" fmla="*/ 123 w 747"/>
                <a:gd name="T17" fmla="*/ 455 h 915"/>
                <a:gd name="T18" fmla="*/ 152 w 747"/>
                <a:gd name="T19" fmla="*/ 304 h 915"/>
                <a:gd name="T20" fmla="*/ 346 w 747"/>
                <a:gd name="T21" fmla="*/ 145 h 915"/>
                <a:gd name="T22" fmla="*/ 538 w 747"/>
                <a:gd name="T23" fmla="*/ 226 h 915"/>
                <a:gd name="T24" fmla="*/ 429 w 747"/>
                <a:gd name="T25" fmla="*/ 613 h 915"/>
                <a:gd name="T26" fmla="*/ 353 w 747"/>
                <a:gd name="T27" fmla="*/ 838 h 915"/>
                <a:gd name="T28" fmla="*/ 434 w 747"/>
                <a:gd name="T29" fmla="*/ 896 h 915"/>
                <a:gd name="T30" fmla="*/ 464 w 747"/>
                <a:gd name="T31" fmla="*/ 86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7" h="915">
                  <a:moveTo>
                    <a:pt x="464" y="864"/>
                  </a:moveTo>
                  <a:cubicBezTo>
                    <a:pt x="478" y="836"/>
                    <a:pt x="449" y="773"/>
                    <a:pt x="550" y="657"/>
                  </a:cubicBezTo>
                  <a:cubicBezTo>
                    <a:pt x="591" y="609"/>
                    <a:pt x="658" y="527"/>
                    <a:pt x="682" y="467"/>
                  </a:cubicBezTo>
                  <a:cubicBezTo>
                    <a:pt x="747" y="304"/>
                    <a:pt x="678" y="136"/>
                    <a:pt x="536" y="60"/>
                  </a:cubicBezTo>
                  <a:cubicBezTo>
                    <a:pt x="425" y="0"/>
                    <a:pt x="272" y="9"/>
                    <a:pt x="163" y="73"/>
                  </a:cubicBezTo>
                  <a:cubicBezTo>
                    <a:pt x="97" y="111"/>
                    <a:pt x="46" y="183"/>
                    <a:pt x="20" y="256"/>
                  </a:cubicBezTo>
                  <a:cubicBezTo>
                    <a:pt x="3" y="305"/>
                    <a:pt x="0" y="360"/>
                    <a:pt x="15" y="409"/>
                  </a:cubicBezTo>
                  <a:cubicBezTo>
                    <a:pt x="21" y="427"/>
                    <a:pt x="29" y="445"/>
                    <a:pt x="43" y="458"/>
                  </a:cubicBezTo>
                  <a:cubicBezTo>
                    <a:pt x="68" y="482"/>
                    <a:pt x="100" y="480"/>
                    <a:pt x="123" y="455"/>
                  </a:cubicBezTo>
                  <a:cubicBezTo>
                    <a:pt x="171" y="405"/>
                    <a:pt x="142" y="365"/>
                    <a:pt x="152" y="304"/>
                  </a:cubicBezTo>
                  <a:cubicBezTo>
                    <a:pt x="167" y="215"/>
                    <a:pt x="260" y="145"/>
                    <a:pt x="346" y="145"/>
                  </a:cubicBezTo>
                  <a:cubicBezTo>
                    <a:pt x="421" y="145"/>
                    <a:pt x="489" y="163"/>
                    <a:pt x="538" y="226"/>
                  </a:cubicBezTo>
                  <a:cubicBezTo>
                    <a:pt x="658" y="381"/>
                    <a:pt x="523" y="497"/>
                    <a:pt x="429" y="613"/>
                  </a:cubicBezTo>
                  <a:cubicBezTo>
                    <a:pt x="377" y="678"/>
                    <a:pt x="339" y="754"/>
                    <a:pt x="353" y="838"/>
                  </a:cubicBezTo>
                  <a:cubicBezTo>
                    <a:pt x="359" y="873"/>
                    <a:pt x="393" y="915"/>
                    <a:pt x="434" y="896"/>
                  </a:cubicBezTo>
                  <a:cubicBezTo>
                    <a:pt x="448" y="889"/>
                    <a:pt x="457" y="878"/>
                    <a:pt x="464" y="864"/>
                  </a:cubicBezTo>
                </a:path>
              </a:pathLst>
            </a:custGeom>
            <a:solidFill>
              <a:srgbClr val="40B1CF"/>
            </a:solidFill>
            <a:ln>
              <a:noFill/>
            </a:ln>
          </p:spPr>
          <p:txBody>
            <a:bodyPr vert="horz" wrap="square" lIns="91440" tIns="45720" rIns="91440" bIns="45720" numCol="1" anchor="t" anchorCtr="0" compatLnSpc="1"/>
            <a:lstStyle/>
            <a:p>
              <a:endParaRPr lang="zh-CN" altLang="en-US">
                <a:cs typeface="Calibri" panose="020F0502020204030204" charset="0"/>
              </a:endParaRPr>
            </a:p>
          </p:txBody>
        </p:sp>
        <p:sp>
          <p:nvSpPr>
            <p:cNvPr id="42" name="Freeform 8"/>
            <p:cNvSpPr/>
            <p:nvPr/>
          </p:nvSpPr>
          <p:spPr bwMode="auto">
            <a:xfrm>
              <a:off x="1739901" y="398463"/>
              <a:ext cx="1404938" cy="1646237"/>
            </a:xfrm>
            <a:custGeom>
              <a:avLst/>
              <a:gdLst>
                <a:gd name="T0" fmla="*/ 447 w 720"/>
                <a:gd name="T1" fmla="*/ 796 h 843"/>
                <a:gd name="T2" fmla="*/ 529 w 720"/>
                <a:gd name="T3" fmla="*/ 605 h 843"/>
                <a:gd name="T4" fmla="*/ 657 w 720"/>
                <a:gd name="T5" fmla="*/ 430 h 843"/>
                <a:gd name="T6" fmla="*/ 516 w 720"/>
                <a:gd name="T7" fmla="*/ 55 h 843"/>
                <a:gd name="T8" fmla="*/ 157 w 720"/>
                <a:gd name="T9" fmla="*/ 66 h 843"/>
                <a:gd name="T10" fmla="*/ 19 w 720"/>
                <a:gd name="T11" fmla="*/ 235 h 843"/>
                <a:gd name="T12" fmla="*/ 14 w 720"/>
                <a:gd name="T13" fmla="*/ 377 h 843"/>
                <a:gd name="T14" fmla="*/ 41 w 720"/>
                <a:gd name="T15" fmla="*/ 422 h 843"/>
                <a:gd name="T16" fmla="*/ 118 w 720"/>
                <a:gd name="T17" fmla="*/ 419 h 843"/>
                <a:gd name="T18" fmla="*/ 146 w 720"/>
                <a:gd name="T19" fmla="*/ 280 h 843"/>
                <a:gd name="T20" fmla="*/ 333 w 720"/>
                <a:gd name="T21" fmla="*/ 133 h 843"/>
                <a:gd name="T22" fmla="*/ 518 w 720"/>
                <a:gd name="T23" fmla="*/ 208 h 843"/>
                <a:gd name="T24" fmla="*/ 413 w 720"/>
                <a:gd name="T25" fmla="*/ 565 h 843"/>
                <a:gd name="T26" fmla="*/ 340 w 720"/>
                <a:gd name="T27" fmla="*/ 772 h 843"/>
                <a:gd name="T28" fmla="*/ 418 w 720"/>
                <a:gd name="T29" fmla="*/ 825 h 843"/>
                <a:gd name="T30" fmla="*/ 447 w 720"/>
                <a:gd name="T31" fmla="*/ 79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0" h="843">
                  <a:moveTo>
                    <a:pt x="447" y="796"/>
                  </a:moveTo>
                  <a:cubicBezTo>
                    <a:pt x="460" y="770"/>
                    <a:pt x="432" y="712"/>
                    <a:pt x="529" y="605"/>
                  </a:cubicBezTo>
                  <a:cubicBezTo>
                    <a:pt x="569" y="561"/>
                    <a:pt x="634" y="485"/>
                    <a:pt x="657" y="430"/>
                  </a:cubicBezTo>
                  <a:cubicBezTo>
                    <a:pt x="720" y="280"/>
                    <a:pt x="653" y="125"/>
                    <a:pt x="516" y="55"/>
                  </a:cubicBezTo>
                  <a:cubicBezTo>
                    <a:pt x="409" y="0"/>
                    <a:pt x="262" y="8"/>
                    <a:pt x="157" y="66"/>
                  </a:cubicBezTo>
                  <a:cubicBezTo>
                    <a:pt x="93" y="102"/>
                    <a:pt x="44" y="168"/>
                    <a:pt x="19" y="235"/>
                  </a:cubicBezTo>
                  <a:cubicBezTo>
                    <a:pt x="3" y="281"/>
                    <a:pt x="0" y="331"/>
                    <a:pt x="14" y="377"/>
                  </a:cubicBezTo>
                  <a:cubicBezTo>
                    <a:pt x="20" y="393"/>
                    <a:pt x="28" y="410"/>
                    <a:pt x="41" y="422"/>
                  </a:cubicBezTo>
                  <a:cubicBezTo>
                    <a:pt x="65" y="444"/>
                    <a:pt x="96" y="442"/>
                    <a:pt x="118" y="419"/>
                  </a:cubicBezTo>
                  <a:cubicBezTo>
                    <a:pt x="164" y="373"/>
                    <a:pt x="136" y="336"/>
                    <a:pt x="146" y="280"/>
                  </a:cubicBezTo>
                  <a:cubicBezTo>
                    <a:pt x="161" y="198"/>
                    <a:pt x="250" y="133"/>
                    <a:pt x="333" y="133"/>
                  </a:cubicBezTo>
                  <a:cubicBezTo>
                    <a:pt x="405" y="133"/>
                    <a:pt x="471" y="150"/>
                    <a:pt x="518" y="208"/>
                  </a:cubicBezTo>
                  <a:cubicBezTo>
                    <a:pt x="633" y="351"/>
                    <a:pt x="504" y="457"/>
                    <a:pt x="413" y="565"/>
                  </a:cubicBezTo>
                  <a:cubicBezTo>
                    <a:pt x="363" y="624"/>
                    <a:pt x="326" y="695"/>
                    <a:pt x="340" y="772"/>
                  </a:cubicBezTo>
                  <a:cubicBezTo>
                    <a:pt x="345" y="804"/>
                    <a:pt x="378" y="843"/>
                    <a:pt x="418" y="825"/>
                  </a:cubicBezTo>
                  <a:cubicBezTo>
                    <a:pt x="431" y="819"/>
                    <a:pt x="440" y="809"/>
                    <a:pt x="447" y="796"/>
                  </a:cubicBezTo>
                </a:path>
              </a:pathLst>
            </a:custGeom>
            <a:solidFill>
              <a:srgbClr val="90C9D5"/>
            </a:solidFill>
            <a:ln>
              <a:noFill/>
            </a:ln>
          </p:spPr>
          <p:txBody>
            <a:bodyPr vert="horz" wrap="square" lIns="91440" tIns="45720" rIns="91440" bIns="45720" numCol="1" anchor="t" anchorCtr="0" compatLnSpc="1"/>
            <a:lstStyle/>
            <a:p>
              <a:endParaRPr lang="zh-CN" altLang="en-US">
                <a:cs typeface="Calibri" panose="020F0502020204030204" charset="0"/>
              </a:endParaRPr>
            </a:p>
          </p:txBody>
        </p:sp>
        <p:sp>
          <p:nvSpPr>
            <p:cNvPr id="43" name="Freeform 9"/>
            <p:cNvSpPr/>
            <p:nvPr/>
          </p:nvSpPr>
          <p:spPr bwMode="auto">
            <a:xfrm>
              <a:off x="1649413" y="466725"/>
              <a:ext cx="1500188" cy="1755775"/>
            </a:xfrm>
            <a:custGeom>
              <a:avLst/>
              <a:gdLst>
                <a:gd name="T0" fmla="*/ 254 w 768"/>
                <a:gd name="T1" fmla="*/ 0 h 899"/>
                <a:gd name="T2" fmla="*/ 168 w 768"/>
                <a:gd name="T3" fmla="*/ 37 h 899"/>
                <a:gd name="T4" fmla="*/ 21 w 768"/>
                <a:gd name="T5" fmla="*/ 224 h 899"/>
                <a:gd name="T6" fmla="*/ 16 w 768"/>
                <a:gd name="T7" fmla="*/ 381 h 899"/>
                <a:gd name="T8" fmla="*/ 44 w 768"/>
                <a:gd name="T9" fmla="*/ 431 h 899"/>
                <a:gd name="T10" fmla="*/ 127 w 768"/>
                <a:gd name="T11" fmla="*/ 428 h 899"/>
                <a:gd name="T12" fmla="*/ 156 w 768"/>
                <a:gd name="T13" fmla="*/ 273 h 899"/>
                <a:gd name="T14" fmla="*/ 356 w 768"/>
                <a:gd name="T15" fmla="*/ 110 h 899"/>
                <a:gd name="T16" fmla="*/ 553 w 768"/>
                <a:gd name="T17" fmla="*/ 193 h 899"/>
                <a:gd name="T18" fmla="*/ 441 w 768"/>
                <a:gd name="T19" fmla="*/ 590 h 899"/>
                <a:gd name="T20" fmla="*/ 363 w 768"/>
                <a:gd name="T21" fmla="*/ 819 h 899"/>
                <a:gd name="T22" fmla="*/ 446 w 768"/>
                <a:gd name="T23" fmla="*/ 879 h 899"/>
                <a:gd name="T24" fmla="*/ 477 w 768"/>
                <a:gd name="T25" fmla="*/ 846 h 899"/>
                <a:gd name="T26" fmla="*/ 565 w 768"/>
                <a:gd name="T27" fmla="*/ 634 h 899"/>
                <a:gd name="T28" fmla="*/ 701 w 768"/>
                <a:gd name="T29" fmla="*/ 440 h 899"/>
                <a:gd name="T30" fmla="*/ 551 w 768"/>
                <a:gd name="T31" fmla="*/ 24 h 899"/>
                <a:gd name="T32" fmla="*/ 505 w 768"/>
                <a:gd name="T33" fmla="*/ 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8" h="899">
                  <a:moveTo>
                    <a:pt x="254" y="0"/>
                  </a:moveTo>
                  <a:cubicBezTo>
                    <a:pt x="223" y="9"/>
                    <a:pt x="194" y="21"/>
                    <a:pt x="168" y="37"/>
                  </a:cubicBezTo>
                  <a:cubicBezTo>
                    <a:pt x="99" y="76"/>
                    <a:pt x="47" y="150"/>
                    <a:pt x="21" y="224"/>
                  </a:cubicBezTo>
                  <a:cubicBezTo>
                    <a:pt x="3" y="274"/>
                    <a:pt x="0" y="330"/>
                    <a:pt x="16" y="381"/>
                  </a:cubicBezTo>
                  <a:cubicBezTo>
                    <a:pt x="21" y="400"/>
                    <a:pt x="30" y="418"/>
                    <a:pt x="44" y="431"/>
                  </a:cubicBezTo>
                  <a:cubicBezTo>
                    <a:pt x="70" y="456"/>
                    <a:pt x="103" y="453"/>
                    <a:pt x="127" y="428"/>
                  </a:cubicBezTo>
                  <a:cubicBezTo>
                    <a:pt x="175" y="376"/>
                    <a:pt x="145" y="336"/>
                    <a:pt x="156" y="273"/>
                  </a:cubicBezTo>
                  <a:cubicBezTo>
                    <a:pt x="172" y="182"/>
                    <a:pt x="267" y="110"/>
                    <a:pt x="356" y="110"/>
                  </a:cubicBezTo>
                  <a:cubicBezTo>
                    <a:pt x="433" y="110"/>
                    <a:pt x="503" y="129"/>
                    <a:pt x="553" y="193"/>
                  </a:cubicBezTo>
                  <a:cubicBezTo>
                    <a:pt x="676" y="352"/>
                    <a:pt x="538" y="470"/>
                    <a:pt x="441" y="590"/>
                  </a:cubicBezTo>
                  <a:cubicBezTo>
                    <a:pt x="387" y="655"/>
                    <a:pt x="349" y="734"/>
                    <a:pt x="363" y="819"/>
                  </a:cubicBezTo>
                  <a:cubicBezTo>
                    <a:pt x="369" y="855"/>
                    <a:pt x="404" y="899"/>
                    <a:pt x="446" y="879"/>
                  </a:cubicBezTo>
                  <a:cubicBezTo>
                    <a:pt x="460" y="872"/>
                    <a:pt x="470" y="860"/>
                    <a:pt x="477" y="846"/>
                  </a:cubicBezTo>
                  <a:cubicBezTo>
                    <a:pt x="491" y="817"/>
                    <a:pt x="461" y="753"/>
                    <a:pt x="565" y="634"/>
                  </a:cubicBezTo>
                  <a:cubicBezTo>
                    <a:pt x="608" y="585"/>
                    <a:pt x="677" y="501"/>
                    <a:pt x="701" y="440"/>
                  </a:cubicBezTo>
                  <a:cubicBezTo>
                    <a:pt x="768" y="273"/>
                    <a:pt x="697" y="102"/>
                    <a:pt x="551" y="24"/>
                  </a:cubicBezTo>
                  <a:cubicBezTo>
                    <a:pt x="536" y="16"/>
                    <a:pt x="521" y="9"/>
                    <a:pt x="505" y="4"/>
                  </a:cubicBezTo>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44" name="Freeform 10"/>
            <p:cNvSpPr/>
            <p:nvPr/>
          </p:nvSpPr>
          <p:spPr bwMode="auto">
            <a:xfrm>
              <a:off x="2252663" y="428625"/>
              <a:ext cx="261938" cy="14287"/>
            </a:xfrm>
            <a:custGeom>
              <a:avLst/>
              <a:gdLst>
                <a:gd name="T0" fmla="*/ 134 w 134"/>
                <a:gd name="T1" fmla="*/ 7 h 7"/>
                <a:gd name="T2" fmla="*/ 0 w 134"/>
                <a:gd name="T3" fmla="*/ 7 h 7"/>
              </a:gdLst>
              <a:ahLst/>
              <a:cxnLst>
                <a:cxn ang="0">
                  <a:pos x="T0" y="T1"/>
                </a:cxn>
                <a:cxn ang="0">
                  <a:pos x="T2" y="T3"/>
                </a:cxn>
              </a:cxnLst>
              <a:rect l="0" t="0" r="r" b="b"/>
              <a:pathLst>
                <a:path w="134" h="7">
                  <a:moveTo>
                    <a:pt x="134" y="7"/>
                  </a:moveTo>
                  <a:cubicBezTo>
                    <a:pt x="90" y="0"/>
                    <a:pt x="45" y="0"/>
                    <a:pt x="0" y="7"/>
                  </a:cubicBezTo>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45" name="Oval 11"/>
            <p:cNvSpPr>
              <a:spLocks noChangeArrowheads="1"/>
            </p:cNvSpPr>
            <p:nvPr/>
          </p:nvSpPr>
          <p:spPr bwMode="auto">
            <a:xfrm>
              <a:off x="2176463" y="2359025"/>
              <a:ext cx="481013" cy="479425"/>
            </a:xfrm>
            <a:prstGeom prst="ellipse">
              <a:avLst/>
            </a:pr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46" name="Freeform 12"/>
            <p:cNvSpPr/>
            <p:nvPr/>
          </p:nvSpPr>
          <p:spPr bwMode="auto">
            <a:xfrm>
              <a:off x="3289301" y="2328863"/>
              <a:ext cx="473075" cy="525462"/>
            </a:xfrm>
            <a:custGeom>
              <a:avLst/>
              <a:gdLst>
                <a:gd name="T0" fmla="*/ 224 w 242"/>
                <a:gd name="T1" fmla="*/ 164 h 269"/>
                <a:gd name="T2" fmla="*/ 154 w 242"/>
                <a:gd name="T3" fmla="*/ 16 h 269"/>
                <a:gd name="T4" fmla="*/ 18 w 242"/>
                <a:gd name="T5" fmla="*/ 105 h 269"/>
                <a:gd name="T6" fmla="*/ 87 w 242"/>
                <a:gd name="T7" fmla="*/ 253 h 269"/>
                <a:gd name="T8" fmla="*/ 224 w 242"/>
                <a:gd name="T9" fmla="*/ 164 h 269"/>
              </a:gdLst>
              <a:ahLst/>
              <a:cxnLst>
                <a:cxn ang="0">
                  <a:pos x="T0" y="T1"/>
                </a:cxn>
                <a:cxn ang="0">
                  <a:pos x="T2" y="T3"/>
                </a:cxn>
                <a:cxn ang="0">
                  <a:pos x="T4" y="T5"/>
                </a:cxn>
                <a:cxn ang="0">
                  <a:pos x="T6" y="T7"/>
                </a:cxn>
                <a:cxn ang="0">
                  <a:pos x="T8" y="T9"/>
                </a:cxn>
              </a:cxnLst>
              <a:rect l="0" t="0" r="r" b="b"/>
              <a:pathLst>
                <a:path w="242" h="269">
                  <a:moveTo>
                    <a:pt x="224" y="164"/>
                  </a:moveTo>
                  <a:cubicBezTo>
                    <a:pt x="242" y="98"/>
                    <a:pt x="211" y="32"/>
                    <a:pt x="154" y="16"/>
                  </a:cubicBezTo>
                  <a:cubicBezTo>
                    <a:pt x="98" y="0"/>
                    <a:pt x="37" y="40"/>
                    <a:pt x="18" y="105"/>
                  </a:cubicBezTo>
                  <a:cubicBezTo>
                    <a:pt x="0" y="171"/>
                    <a:pt x="31" y="237"/>
                    <a:pt x="87" y="253"/>
                  </a:cubicBezTo>
                  <a:cubicBezTo>
                    <a:pt x="144" y="269"/>
                    <a:pt x="205" y="229"/>
                    <a:pt x="224" y="164"/>
                  </a:cubicBezTo>
                </a:path>
              </a:pathLst>
            </a:custGeom>
            <a:solidFill>
              <a:srgbClr val="EB9B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47" name="Freeform 13"/>
            <p:cNvSpPr/>
            <p:nvPr/>
          </p:nvSpPr>
          <p:spPr bwMode="auto">
            <a:xfrm>
              <a:off x="3251201" y="2308225"/>
              <a:ext cx="331788" cy="503237"/>
            </a:xfrm>
            <a:custGeom>
              <a:avLst/>
              <a:gdLst>
                <a:gd name="T0" fmla="*/ 152 w 170"/>
                <a:gd name="T1" fmla="*/ 148 h 257"/>
                <a:gd name="T2" fmla="*/ 118 w 170"/>
                <a:gd name="T3" fmla="*/ 10 h 257"/>
                <a:gd name="T4" fmla="*/ 18 w 170"/>
                <a:gd name="T5" fmla="*/ 110 h 257"/>
                <a:gd name="T6" fmla="*/ 51 w 170"/>
                <a:gd name="T7" fmla="*/ 247 h 257"/>
                <a:gd name="T8" fmla="*/ 152 w 170"/>
                <a:gd name="T9" fmla="*/ 148 h 257"/>
              </a:gdLst>
              <a:ahLst/>
              <a:cxnLst>
                <a:cxn ang="0">
                  <a:pos x="T0" y="T1"/>
                </a:cxn>
                <a:cxn ang="0">
                  <a:pos x="T2" y="T3"/>
                </a:cxn>
                <a:cxn ang="0">
                  <a:pos x="T4" y="T5"/>
                </a:cxn>
                <a:cxn ang="0">
                  <a:pos x="T6" y="T7"/>
                </a:cxn>
                <a:cxn ang="0">
                  <a:pos x="T8" y="T9"/>
                </a:cxn>
              </a:cxnLst>
              <a:rect l="0" t="0" r="r" b="b"/>
              <a:pathLst>
                <a:path w="170" h="257">
                  <a:moveTo>
                    <a:pt x="152" y="148"/>
                  </a:moveTo>
                  <a:cubicBezTo>
                    <a:pt x="170" y="82"/>
                    <a:pt x="155" y="21"/>
                    <a:pt x="118" y="10"/>
                  </a:cubicBezTo>
                  <a:cubicBezTo>
                    <a:pt x="81" y="0"/>
                    <a:pt x="37" y="44"/>
                    <a:pt x="18" y="110"/>
                  </a:cubicBezTo>
                  <a:cubicBezTo>
                    <a:pt x="0" y="175"/>
                    <a:pt x="15" y="237"/>
                    <a:pt x="51" y="247"/>
                  </a:cubicBezTo>
                  <a:cubicBezTo>
                    <a:pt x="88" y="257"/>
                    <a:pt x="133" y="213"/>
                    <a:pt x="152" y="148"/>
                  </a:cubicBezTo>
                </a:path>
              </a:pathLst>
            </a:custGeom>
            <a:solidFill>
              <a:srgbClr val="FFD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48" name="Freeform 14"/>
            <p:cNvSpPr/>
            <p:nvPr/>
          </p:nvSpPr>
          <p:spPr bwMode="auto">
            <a:xfrm>
              <a:off x="3238501" y="434975"/>
              <a:ext cx="1433513" cy="1768475"/>
            </a:xfrm>
            <a:custGeom>
              <a:avLst/>
              <a:gdLst>
                <a:gd name="T0" fmla="*/ 309 w 734"/>
                <a:gd name="T1" fmla="*/ 874 h 905"/>
                <a:gd name="T2" fmla="*/ 448 w 734"/>
                <a:gd name="T3" fmla="*/ 699 h 905"/>
                <a:gd name="T4" fmla="*/ 627 w 734"/>
                <a:gd name="T5" fmla="*/ 552 h 905"/>
                <a:gd name="T6" fmla="*/ 597 w 734"/>
                <a:gd name="T7" fmla="*/ 120 h 905"/>
                <a:gd name="T8" fmla="*/ 235 w 734"/>
                <a:gd name="T9" fmla="*/ 31 h 905"/>
                <a:gd name="T10" fmla="*/ 48 w 734"/>
                <a:gd name="T11" fmla="*/ 168 h 905"/>
                <a:gd name="T12" fmla="*/ 1 w 734"/>
                <a:gd name="T13" fmla="*/ 315 h 905"/>
                <a:gd name="T14" fmla="*/ 14 w 734"/>
                <a:gd name="T15" fmla="*/ 369 h 905"/>
                <a:gd name="T16" fmla="*/ 92 w 734"/>
                <a:gd name="T17" fmla="*/ 388 h 905"/>
                <a:gd name="T18" fmla="*/ 161 w 734"/>
                <a:gd name="T19" fmla="*/ 250 h 905"/>
                <a:gd name="T20" fmla="*/ 392 w 734"/>
                <a:gd name="T21" fmla="*/ 150 h 905"/>
                <a:gd name="T22" fmla="*/ 554 w 734"/>
                <a:gd name="T23" fmla="*/ 280 h 905"/>
                <a:gd name="T24" fmla="*/ 343 w 734"/>
                <a:gd name="T25" fmla="*/ 624 h 905"/>
                <a:gd name="T26" fmla="*/ 209 w 734"/>
                <a:gd name="T27" fmla="*/ 819 h 905"/>
                <a:gd name="T28" fmla="*/ 271 w 734"/>
                <a:gd name="T29" fmla="*/ 897 h 905"/>
                <a:gd name="T30" fmla="*/ 309 w 734"/>
                <a:gd name="T31" fmla="*/ 874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4" h="905">
                  <a:moveTo>
                    <a:pt x="309" y="874"/>
                  </a:moveTo>
                  <a:cubicBezTo>
                    <a:pt x="330" y="851"/>
                    <a:pt x="319" y="783"/>
                    <a:pt x="448" y="699"/>
                  </a:cubicBezTo>
                  <a:cubicBezTo>
                    <a:pt x="501" y="664"/>
                    <a:pt x="588" y="603"/>
                    <a:pt x="627" y="552"/>
                  </a:cubicBezTo>
                  <a:cubicBezTo>
                    <a:pt x="734" y="413"/>
                    <a:pt x="713" y="233"/>
                    <a:pt x="597" y="120"/>
                  </a:cubicBezTo>
                  <a:cubicBezTo>
                    <a:pt x="507" y="33"/>
                    <a:pt x="357" y="0"/>
                    <a:pt x="235" y="31"/>
                  </a:cubicBezTo>
                  <a:cubicBezTo>
                    <a:pt x="160" y="50"/>
                    <a:pt x="92" y="105"/>
                    <a:pt x="48" y="168"/>
                  </a:cubicBezTo>
                  <a:cubicBezTo>
                    <a:pt x="18" y="211"/>
                    <a:pt x="0" y="263"/>
                    <a:pt x="1" y="315"/>
                  </a:cubicBezTo>
                  <a:cubicBezTo>
                    <a:pt x="1" y="334"/>
                    <a:pt x="5" y="353"/>
                    <a:pt x="14" y="369"/>
                  </a:cubicBezTo>
                  <a:cubicBezTo>
                    <a:pt x="32" y="399"/>
                    <a:pt x="63" y="406"/>
                    <a:pt x="92" y="388"/>
                  </a:cubicBezTo>
                  <a:cubicBezTo>
                    <a:pt x="151" y="353"/>
                    <a:pt x="134" y="306"/>
                    <a:pt x="161" y="250"/>
                  </a:cubicBezTo>
                  <a:cubicBezTo>
                    <a:pt x="200" y="169"/>
                    <a:pt x="309" y="127"/>
                    <a:pt x="392" y="150"/>
                  </a:cubicBezTo>
                  <a:cubicBezTo>
                    <a:pt x="463" y="170"/>
                    <a:pt x="524" y="207"/>
                    <a:pt x="554" y="280"/>
                  </a:cubicBezTo>
                  <a:cubicBezTo>
                    <a:pt x="627" y="463"/>
                    <a:pt x="466" y="537"/>
                    <a:pt x="343" y="624"/>
                  </a:cubicBezTo>
                  <a:cubicBezTo>
                    <a:pt x="276" y="671"/>
                    <a:pt x="219" y="735"/>
                    <a:pt x="209" y="819"/>
                  </a:cubicBezTo>
                  <a:cubicBezTo>
                    <a:pt x="205" y="854"/>
                    <a:pt x="226" y="905"/>
                    <a:pt x="271" y="897"/>
                  </a:cubicBezTo>
                  <a:cubicBezTo>
                    <a:pt x="286" y="895"/>
                    <a:pt x="299" y="886"/>
                    <a:pt x="309" y="874"/>
                  </a:cubicBezTo>
                </a:path>
              </a:pathLst>
            </a:custGeom>
            <a:solidFill>
              <a:srgbClr val="EB9B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49" name="Freeform 15"/>
            <p:cNvSpPr/>
            <p:nvPr/>
          </p:nvSpPr>
          <p:spPr bwMode="auto">
            <a:xfrm>
              <a:off x="3170238" y="407988"/>
              <a:ext cx="1381125" cy="1630362"/>
            </a:xfrm>
            <a:custGeom>
              <a:avLst/>
              <a:gdLst>
                <a:gd name="T0" fmla="*/ 304 w 707"/>
                <a:gd name="T1" fmla="*/ 808 h 835"/>
                <a:gd name="T2" fmla="*/ 435 w 707"/>
                <a:gd name="T3" fmla="*/ 647 h 835"/>
                <a:gd name="T4" fmla="*/ 606 w 707"/>
                <a:gd name="T5" fmla="*/ 514 h 835"/>
                <a:gd name="T6" fmla="*/ 573 w 707"/>
                <a:gd name="T7" fmla="*/ 114 h 835"/>
                <a:gd name="T8" fmla="*/ 223 w 707"/>
                <a:gd name="T9" fmla="*/ 28 h 835"/>
                <a:gd name="T10" fmla="*/ 45 w 707"/>
                <a:gd name="T11" fmla="*/ 153 h 835"/>
                <a:gd name="T12" fmla="*/ 2 w 707"/>
                <a:gd name="T13" fmla="*/ 288 h 835"/>
                <a:gd name="T14" fmla="*/ 15 w 707"/>
                <a:gd name="T15" fmla="*/ 338 h 835"/>
                <a:gd name="T16" fmla="*/ 91 w 707"/>
                <a:gd name="T17" fmla="*/ 356 h 835"/>
                <a:gd name="T18" fmla="*/ 155 w 707"/>
                <a:gd name="T19" fmla="*/ 230 h 835"/>
                <a:gd name="T20" fmla="*/ 375 w 707"/>
                <a:gd name="T21" fmla="*/ 139 h 835"/>
                <a:gd name="T22" fmla="*/ 532 w 707"/>
                <a:gd name="T23" fmla="*/ 262 h 835"/>
                <a:gd name="T24" fmla="*/ 334 w 707"/>
                <a:gd name="T25" fmla="*/ 577 h 835"/>
                <a:gd name="T26" fmla="*/ 207 w 707"/>
                <a:gd name="T27" fmla="*/ 756 h 835"/>
                <a:gd name="T28" fmla="*/ 268 w 707"/>
                <a:gd name="T29" fmla="*/ 829 h 835"/>
                <a:gd name="T30" fmla="*/ 304 w 707"/>
                <a:gd name="T31" fmla="*/ 808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7" h="835">
                  <a:moveTo>
                    <a:pt x="304" y="808"/>
                  </a:moveTo>
                  <a:cubicBezTo>
                    <a:pt x="324" y="787"/>
                    <a:pt x="313" y="724"/>
                    <a:pt x="435" y="647"/>
                  </a:cubicBezTo>
                  <a:cubicBezTo>
                    <a:pt x="486" y="616"/>
                    <a:pt x="569" y="561"/>
                    <a:pt x="606" y="514"/>
                  </a:cubicBezTo>
                  <a:cubicBezTo>
                    <a:pt x="707" y="386"/>
                    <a:pt x="685" y="219"/>
                    <a:pt x="573" y="114"/>
                  </a:cubicBezTo>
                  <a:cubicBezTo>
                    <a:pt x="485" y="32"/>
                    <a:pt x="340" y="0"/>
                    <a:pt x="223" y="28"/>
                  </a:cubicBezTo>
                  <a:cubicBezTo>
                    <a:pt x="152" y="44"/>
                    <a:pt x="87" y="95"/>
                    <a:pt x="45" y="153"/>
                  </a:cubicBezTo>
                  <a:cubicBezTo>
                    <a:pt x="17" y="192"/>
                    <a:pt x="0" y="239"/>
                    <a:pt x="2" y="288"/>
                  </a:cubicBezTo>
                  <a:cubicBezTo>
                    <a:pt x="3" y="305"/>
                    <a:pt x="6" y="323"/>
                    <a:pt x="15" y="338"/>
                  </a:cubicBezTo>
                  <a:cubicBezTo>
                    <a:pt x="33" y="366"/>
                    <a:pt x="63" y="372"/>
                    <a:pt x="91" y="356"/>
                  </a:cubicBezTo>
                  <a:cubicBezTo>
                    <a:pt x="147" y="324"/>
                    <a:pt x="130" y="281"/>
                    <a:pt x="155" y="230"/>
                  </a:cubicBezTo>
                  <a:cubicBezTo>
                    <a:pt x="191" y="155"/>
                    <a:pt x="295" y="117"/>
                    <a:pt x="375" y="139"/>
                  </a:cubicBezTo>
                  <a:cubicBezTo>
                    <a:pt x="444" y="159"/>
                    <a:pt x="503" y="194"/>
                    <a:pt x="532" y="262"/>
                  </a:cubicBezTo>
                  <a:cubicBezTo>
                    <a:pt x="605" y="431"/>
                    <a:pt x="451" y="498"/>
                    <a:pt x="334" y="577"/>
                  </a:cubicBezTo>
                  <a:cubicBezTo>
                    <a:pt x="270" y="620"/>
                    <a:pt x="216" y="678"/>
                    <a:pt x="207" y="756"/>
                  </a:cubicBezTo>
                  <a:cubicBezTo>
                    <a:pt x="204" y="789"/>
                    <a:pt x="225" y="835"/>
                    <a:pt x="268" y="829"/>
                  </a:cubicBezTo>
                  <a:cubicBezTo>
                    <a:pt x="282" y="827"/>
                    <a:pt x="294" y="819"/>
                    <a:pt x="304" y="808"/>
                  </a:cubicBezTo>
                </a:path>
              </a:pathLst>
            </a:custGeom>
            <a:solidFill>
              <a:srgbClr val="FFD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50" name="Freeform 16"/>
            <p:cNvSpPr/>
            <p:nvPr/>
          </p:nvSpPr>
          <p:spPr bwMode="auto">
            <a:xfrm>
              <a:off x="3067051" y="395288"/>
              <a:ext cx="1455738" cy="1803400"/>
            </a:xfrm>
            <a:custGeom>
              <a:avLst/>
              <a:gdLst>
                <a:gd name="T0" fmla="*/ 588 w 745"/>
                <a:gd name="T1" fmla="*/ 99 h 923"/>
                <a:gd name="T2" fmla="*/ 241 w 745"/>
                <a:gd name="T3" fmla="*/ 29 h 923"/>
                <a:gd name="T4" fmla="*/ 49 w 745"/>
                <a:gd name="T5" fmla="*/ 169 h 923"/>
                <a:gd name="T6" fmla="*/ 1 w 745"/>
                <a:gd name="T7" fmla="*/ 319 h 923"/>
                <a:gd name="T8" fmla="*/ 15 w 745"/>
                <a:gd name="T9" fmla="*/ 375 h 923"/>
                <a:gd name="T10" fmla="*/ 95 w 745"/>
                <a:gd name="T11" fmla="*/ 394 h 923"/>
                <a:gd name="T12" fmla="*/ 166 w 745"/>
                <a:gd name="T13" fmla="*/ 254 h 923"/>
                <a:gd name="T14" fmla="*/ 402 w 745"/>
                <a:gd name="T15" fmla="*/ 151 h 923"/>
                <a:gd name="T16" fmla="*/ 569 w 745"/>
                <a:gd name="T17" fmla="*/ 285 h 923"/>
                <a:gd name="T18" fmla="*/ 354 w 745"/>
                <a:gd name="T19" fmla="*/ 635 h 923"/>
                <a:gd name="T20" fmla="*/ 216 w 745"/>
                <a:gd name="T21" fmla="*/ 835 h 923"/>
                <a:gd name="T22" fmla="*/ 280 w 745"/>
                <a:gd name="T23" fmla="*/ 915 h 923"/>
                <a:gd name="T24" fmla="*/ 319 w 745"/>
                <a:gd name="T25" fmla="*/ 892 h 923"/>
                <a:gd name="T26" fmla="*/ 461 w 745"/>
                <a:gd name="T27" fmla="*/ 712 h 923"/>
                <a:gd name="T28" fmla="*/ 645 w 745"/>
                <a:gd name="T29" fmla="*/ 563 h 923"/>
                <a:gd name="T30" fmla="*/ 644 w 745"/>
                <a:gd name="T31" fmla="*/ 154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5" h="923">
                  <a:moveTo>
                    <a:pt x="588" y="99"/>
                  </a:moveTo>
                  <a:cubicBezTo>
                    <a:pt x="494" y="26"/>
                    <a:pt x="355" y="0"/>
                    <a:pt x="241" y="29"/>
                  </a:cubicBezTo>
                  <a:cubicBezTo>
                    <a:pt x="165" y="49"/>
                    <a:pt x="94" y="105"/>
                    <a:pt x="49" y="169"/>
                  </a:cubicBezTo>
                  <a:cubicBezTo>
                    <a:pt x="18" y="213"/>
                    <a:pt x="0" y="266"/>
                    <a:pt x="1" y="319"/>
                  </a:cubicBezTo>
                  <a:cubicBezTo>
                    <a:pt x="2" y="338"/>
                    <a:pt x="5" y="358"/>
                    <a:pt x="15" y="375"/>
                  </a:cubicBezTo>
                  <a:cubicBezTo>
                    <a:pt x="33" y="406"/>
                    <a:pt x="66" y="412"/>
                    <a:pt x="95" y="394"/>
                  </a:cubicBezTo>
                  <a:cubicBezTo>
                    <a:pt x="156" y="358"/>
                    <a:pt x="138" y="311"/>
                    <a:pt x="166" y="254"/>
                  </a:cubicBezTo>
                  <a:cubicBezTo>
                    <a:pt x="205" y="170"/>
                    <a:pt x="317" y="127"/>
                    <a:pt x="402" y="151"/>
                  </a:cubicBezTo>
                  <a:cubicBezTo>
                    <a:pt x="476" y="172"/>
                    <a:pt x="539" y="210"/>
                    <a:pt x="569" y="285"/>
                  </a:cubicBezTo>
                  <a:cubicBezTo>
                    <a:pt x="645" y="471"/>
                    <a:pt x="479" y="547"/>
                    <a:pt x="354" y="635"/>
                  </a:cubicBezTo>
                  <a:cubicBezTo>
                    <a:pt x="284" y="684"/>
                    <a:pt x="226" y="749"/>
                    <a:pt x="216" y="835"/>
                  </a:cubicBezTo>
                  <a:cubicBezTo>
                    <a:pt x="212" y="871"/>
                    <a:pt x="233" y="923"/>
                    <a:pt x="280" y="915"/>
                  </a:cubicBezTo>
                  <a:cubicBezTo>
                    <a:pt x="295" y="913"/>
                    <a:pt x="308" y="904"/>
                    <a:pt x="319" y="892"/>
                  </a:cubicBezTo>
                  <a:cubicBezTo>
                    <a:pt x="340" y="868"/>
                    <a:pt x="329" y="798"/>
                    <a:pt x="461" y="712"/>
                  </a:cubicBezTo>
                  <a:cubicBezTo>
                    <a:pt x="515" y="677"/>
                    <a:pt x="605" y="615"/>
                    <a:pt x="645" y="563"/>
                  </a:cubicBezTo>
                  <a:cubicBezTo>
                    <a:pt x="745" y="433"/>
                    <a:pt x="736" y="269"/>
                    <a:pt x="644" y="154"/>
                  </a:cubicBezTo>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51" name="Freeform 17"/>
            <p:cNvSpPr/>
            <p:nvPr/>
          </p:nvSpPr>
          <p:spPr bwMode="auto">
            <a:xfrm>
              <a:off x="3133726" y="2289175"/>
              <a:ext cx="534988" cy="533400"/>
            </a:xfrm>
            <a:custGeom>
              <a:avLst/>
              <a:gdLst>
                <a:gd name="T0" fmla="*/ 255 w 274"/>
                <a:gd name="T1" fmla="*/ 170 h 273"/>
                <a:gd name="T2" fmla="*/ 170 w 274"/>
                <a:gd name="T3" fmla="*/ 18 h 273"/>
                <a:gd name="T4" fmla="*/ 19 w 274"/>
                <a:gd name="T5" fmla="*/ 103 h 273"/>
                <a:gd name="T6" fmla="*/ 103 w 274"/>
                <a:gd name="T7" fmla="*/ 255 h 273"/>
                <a:gd name="T8" fmla="*/ 255 w 274"/>
                <a:gd name="T9" fmla="*/ 170 h 273"/>
              </a:gdLst>
              <a:ahLst/>
              <a:cxnLst>
                <a:cxn ang="0">
                  <a:pos x="T0" y="T1"/>
                </a:cxn>
                <a:cxn ang="0">
                  <a:pos x="T2" y="T3"/>
                </a:cxn>
                <a:cxn ang="0">
                  <a:pos x="T4" y="T5"/>
                </a:cxn>
                <a:cxn ang="0">
                  <a:pos x="T6" y="T7"/>
                </a:cxn>
                <a:cxn ang="0">
                  <a:pos x="T8" y="T9"/>
                </a:cxn>
              </a:cxnLst>
              <a:rect l="0" t="0" r="r" b="b"/>
              <a:pathLst>
                <a:path w="274" h="273">
                  <a:moveTo>
                    <a:pt x="255" y="170"/>
                  </a:moveTo>
                  <a:cubicBezTo>
                    <a:pt x="274" y="105"/>
                    <a:pt x="236" y="37"/>
                    <a:pt x="170" y="18"/>
                  </a:cubicBezTo>
                  <a:cubicBezTo>
                    <a:pt x="105" y="0"/>
                    <a:pt x="37" y="38"/>
                    <a:pt x="19" y="103"/>
                  </a:cubicBezTo>
                  <a:cubicBezTo>
                    <a:pt x="0" y="168"/>
                    <a:pt x="38" y="236"/>
                    <a:pt x="103" y="255"/>
                  </a:cubicBezTo>
                  <a:cubicBezTo>
                    <a:pt x="169" y="273"/>
                    <a:pt x="237" y="235"/>
                    <a:pt x="255" y="170"/>
                  </a:cubicBezTo>
                  <a:close/>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52" name="Freeform 18"/>
            <p:cNvSpPr/>
            <p:nvPr/>
          </p:nvSpPr>
          <p:spPr bwMode="auto">
            <a:xfrm>
              <a:off x="1698626" y="2219325"/>
              <a:ext cx="282575" cy="300037"/>
            </a:xfrm>
            <a:custGeom>
              <a:avLst/>
              <a:gdLst>
                <a:gd name="T0" fmla="*/ 121 w 145"/>
                <a:gd name="T1" fmla="*/ 39 h 154"/>
                <a:gd name="T2" fmla="*/ 29 w 145"/>
                <a:gd name="T3" fmla="*/ 21 h 154"/>
                <a:gd name="T4" fmla="*/ 24 w 145"/>
                <a:gd name="T5" fmla="*/ 115 h 154"/>
                <a:gd name="T6" fmla="*/ 116 w 145"/>
                <a:gd name="T7" fmla="*/ 133 h 154"/>
                <a:gd name="T8" fmla="*/ 121 w 145"/>
                <a:gd name="T9" fmla="*/ 39 h 154"/>
              </a:gdLst>
              <a:ahLst/>
              <a:cxnLst>
                <a:cxn ang="0">
                  <a:pos x="T0" y="T1"/>
                </a:cxn>
                <a:cxn ang="0">
                  <a:pos x="T2" y="T3"/>
                </a:cxn>
                <a:cxn ang="0">
                  <a:pos x="T4" y="T5"/>
                </a:cxn>
                <a:cxn ang="0">
                  <a:pos x="T6" y="T7"/>
                </a:cxn>
                <a:cxn ang="0">
                  <a:pos x="T8" y="T9"/>
                </a:cxn>
              </a:cxnLst>
              <a:rect l="0" t="0" r="r" b="b"/>
              <a:pathLst>
                <a:path w="145" h="154">
                  <a:moveTo>
                    <a:pt x="121" y="39"/>
                  </a:moveTo>
                  <a:cubicBezTo>
                    <a:pt x="97" y="9"/>
                    <a:pt x="56" y="0"/>
                    <a:pt x="29" y="21"/>
                  </a:cubicBezTo>
                  <a:cubicBezTo>
                    <a:pt x="2" y="42"/>
                    <a:pt x="0" y="84"/>
                    <a:pt x="24" y="115"/>
                  </a:cubicBezTo>
                  <a:cubicBezTo>
                    <a:pt x="48" y="146"/>
                    <a:pt x="89" y="154"/>
                    <a:pt x="116" y="133"/>
                  </a:cubicBezTo>
                  <a:cubicBezTo>
                    <a:pt x="143" y="112"/>
                    <a:pt x="145" y="70"/>
                    <a:pt x="121" y="39"/>
                  </a:cubicBezTo>
                </a:path>
              </a:pathLst>
            </a:custGeom>
            <a:solidFill>
              <a:srgbClr val="EB9B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53" name="Freeform 19"/>
            <p:cNvSpPr/>
            <p:nvPr/>
          </p:nvSpPr>
          <p:spPr bwMode="auto">
            <a:xfrm>
              <a:off x="1668463" y="2273300"/>
              <a:ext cx="238125" cy="271462"/>
            </a:xfrm>
            <a:custGeom>
              <a:avLst/>
              <a:gdLst>
                <a:gd name="T0" fmla="*/ 92 w 122"/>
                <a:gd name="T1" fmla="*/ 45 h 139"/>
                <a:gd name="T2" fmla="*/ 17 w 122"/>
                <a:gd name="T3" fmla="*/ 14 h 139"/>
                <a:gd name="T4" fmla="*/ 29 w 122"/>
                <a:gd name="T5" fmla="*/ 94 h 139"/>
                <a:gd name="T6" fmla="*/ 104 w 122"/>
                <a:gd name="T7" fmla="*/ 126 h 139"/>
                <a:gd name="T8" fmla="*/ 92 w 122"/>
                <a:gd name="T9" fmla="*/ 45 h 139"/>
              </a:gdLst>
              <a:ahLst/>
              <a:cxnLst>
                <a:cxn ang="0">
                  <a:pos x="T0" y="T1"/>
                </a:cxn>
                <a:cxn ang="0">
                  <a:pos x="T2" y="T3"/>
                </a:cxn>
                <a:cxn ang="0">
                  <a:pos x="T4" y="T5"/>
                </a:cxn>
                <a:cxn ang="0">
                  <a:pos x="T6" y="T7"/>
                </a:cxn>
                <a:cxn ang="0">
                  <a:pos x="T8" y="T9"/>
                </a:cxn>
              </a:cxnLst>
              <a:rect l="0" t="0" r="r" b="b"/>
              <a:pathLst>
                <a:path w="122" h="139">
                  <a:moveTo>
                    <a:pt x="92" y="45"/>
                  </a:moveTo>
                  <a:cubicBezTo>
                    <a:pt x="68" y="14"/>
                    <a:pt x="35" y="0"/>
                    <a:pt x="17" y="14"/>
                  </a:cubicBezTo>
                  <a:cubicBezTo>
                    <a:pt x="0" y="27"/>
                    <a:pt x="5" y="63"/>
                    <a:pt x="29" y="94"/>
                  </a:cubicBezTo>
                  <a:cubicBezTo>
                    <a:pt x="53" y="125"/>
                    <a:pt x="87" y="139"/>
                    <a:pt x="104" y="126"/>
                  </a:cubicBezTo>
                  <a:cubicBezTo>
                    <a:pt x="122" y="112"/>
                    <a:pt x="116" y="76"/>
                    <a:pt x="92" y="45"/>
                  </a:cubicBezTo>
                </a:path>
              </a:pathLst>
            </a:custGeom>
            <a:solidFill>
              <a:srgbClr val="FFD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54" name="Freeform 20"/>
            <p:cNvSpPr/>
            <p:nvPr/>
          </p:nvSpPr>
          <p:spPr bwMode="auto">
            <a:xfrm>
              <a:off x="892176" y="1273175"/>
              <a:ext cx="850900" cy="890587"/>
            </a:xfrm>
            <a:custGeom>
              <a:avLst/>
              <a:gdLst>
                <a:gd name="T0" fmla="*/ 434 w 436"/>
                <a:gd name="T1" fmla="*/ 407 h 456"/>
                <a:gd name="T2" fmla="*/ 400 w 436"/>
                <a:gd name="T3" fmla="*/ 283 h 456"/>
                <a:gd name="T4" fmla="*/ 393 w 436"/>
                <a:gd name="T5" fmla="*/ 149 h 456"/>
                <a:gd name="T6" fmla="*/ 183 w 436"/>
                <a:gd name="T7" fmla="*/ 15 h 456"/>
                <a:gd name="T8" fmla="*/ 17 w 436"/>
                <a:gd name="T9" fmla="*/ 153 h 456"/>
                <a:gd name="T10" fmla="*/ 17 w 436"/>
                <a:gd name="T11" fmla="*/ 287 h 456"/>
                <a:gd name="T12" fmla="*/ 69 w 436"/>
                <a:gd name="T13" fmla="*/ 359 h 456"/>
                <a:gd name="T14" fmla="*/ 99 w 436"/>
                <a:gd name="T15" fmla="*/ 372 h 456"/>
                <a:gd name="T16" fmla="*/ 134 w 436"/>
                <a:gd name="T17" fmla="*/ 342 h 456"/>
                <a:gd name="T18" fmla="*/ 94 w 436"/>
                <a:gd name="T19" fmla="*/ 263 h 456"/>
                <a:gd name="T20" fmla="*/ 126 w 436"/>
                <a:gd name="T21" fmla="*/ 121 h 456"/>
                <a:gd name="T22" fmla="*/ 242 w 436"/>
                <a:gd name="T23" fmla="*/ 90 h 456"/>
                <a:gd name="T24" fmla="*/ 330 w 436"/>
                <a:gd name="T25" fmla="*/ 306 h 456"/>
                <a:gd name="T26" fmla="*/ 375 w 436"/>
                <a:gd name="T27" fmla="*/ 435 h 456"/>
                <a:gd name="T28" fmla="*/ 432 w 436"/>
                <a:gd name="T29" fmla="*/ 433 h 456"/>
                <a:gd name="T30" fmla="*/ 434 w 436"/>
                <a:gd name="T31" fmla="*/ 407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6" h="456">
                  <a:moveTo>
                    <a:pt x="434" y="407"/>
                  </a:moveTo>
                  <a:cubicBezTo>
                    <a:pt x="431" y="390"/>
                    <a:pt x="395" y="371"/>
                    <a:pt x="400" y="283"/>
                  </a:cubicBezTo>
                  <a:cubicBezTo>
                    <a:pt x="402" y="246"/>
                    <a:pt x="404" y="185"/>
                    <a:pt x="393" y="149"/>
                  </a:cubicBezTo>
                  <a:cubicBezTo>
                    <a:pt x="365" y="52"/>
                    <a:pt x="274" y="0"/>
                    <a:pt x="183" y="15"/>
                  </a:cubicBezTo>
                  <a:cubicBezTo>
                    <a:pt x="111" y="27"/>
                    <a:pt x="44" y="86"/>
                    <a:pt x="17" y="153"/>
                  </a:cubicBezTo>
                  <a:cubicBezTo>
                    <a:pt x="0" y="194"/>
                    <a:pt x="3" y="245"/>
                    <a:pt x="17" y="287"/>
                  </a:cubicBezTo>
                  <a:cubicBezTo>
                    <a:pt x="26" y="316"/>
                    <a:pt x="44" y="342"/>
                    <a:pt x="69" y="359"/>
                  </a:cubicBezTo>
                  <a:cubicBezTo>
                    <a:pt x="78" y="365"/>
                    <a:pt x="88" y="370"/>
                    <a:pt x="99" y="372"/>
                  </a:cubicBezTo>
                  <a:cubicBezTo>
                    <a:pt x="119" y="374"/>
                    <a:pt x="132" y="361"/>
                    <a:pt x="134" y="342"/>
                  </a:cubicBezTo>
                  <a:cubicBezTo>
                    <a:pt x="138" y="302"/>
                    <a:pt x="111" y="294"/>
                    <a:pt x="94" y="263"/>
                  </a:cubicBezTo>
                  <a:cubicBezTo>
                    <a:pt x="69" y="217"/>
                    <a:pt x="87" y="152"/>
                    <a:pt x="126" y="121"/>
                  </a:cubicBezTo>
                  <a:cubicBezTo>
                    <a:pt x="160" y="95"/>
                    <a:pt x="198" y="79"/>
                    <a:pt x="242" y="90"/>
                  </a:cubicBezTo>
                  <a:cubicBezTo>
                    <a:pt x="352" y="119"/>
                    <a:pt x="331" y="219"/>
                    <a:pt x="330" y="306"/>
                  </a:cubicBezTo>
                  <a:cubicBezTo>
                    <a:pt x="329" y="354"/>
                    <a:pt x="339" y="402"/>
                    <a:pt x="375" y="435"/>
                  </a:cubicBezTo>
                  <a:cubicBezTo>
                    <a:pt x="390" y="449"/>
                    <a:pt x="420" y="456"/>
                    <a:pt x="432" y="433"/>
                  </a:cubicBezTo>
                  <a:cubicBezTo>
                    <a:pt x="436" y="425"/>
                    <a:pt x="436" y="416"/>
                    <a:pt x="434" y="407"/>
                  </a:cubicBezTo>
                </a:path>
              </a:pathLst>
            </a:custGeom>
            <a:solidFill>
              <a:srgbClr val="EB9B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55" name="Freeform 21"/>
            <p:cNvSpPr/>
            <p:nvPr/>
          </p:nvSpPr>
          <p:spPr bwMode="auto">
            <a:xfrm>
              <a:off x="844551" y="1312863"/>
              <a:ext cx="798513" cy="830262"/>
            </a:xfrm>
            <a:custGeom>
              <a:avLst/>
              <a:gdLst>
                <a:gd name="T0" fmla="*/ 407 w 409"/>
                <a:gd name="T1" fmla="*/ 379 h 425"/>
                <a:gd name="T2" fmla="*/ 377 w 409"/>
                <a:gd name="T3" fmla="*/ 263 h 425"/>
                <a:gd name="T4" fmla="*/ 374 w 409"/>
                <a:gd name="T5" fmla="*/ 138 h 425"/>
                <a:gd name="T6" fmla="*/ 177 w 409"/>
                <a:gd name="T7" fmla="*/ 16 h 425"/>
                <a:gd name="T8" fmla="*/ 17 w 409"/>
                <a:gd name="T9" fmla="*/ 149 h 425"/>
                <a:gd name="T10" fmla="*/ 14 w 409"/>
                <a:gd name="T11" fmla="*/ 275 h 425"/>
                <a:gd name="T12" fmla="*/ 62 w 409"/>
                <a:gd name="T13" fmla="*/ 341 h 425"/>
                <a:gd name="T14" fmla="*/ 90 w 409"/>
                <a:gd name="T15" fmla="*/ 352 h 425"/>
                <a:gd name="T16" fmla="*/ 124 w 409"/>
                <a:gd name="T17" fmla="*/ 323 h 425"/>
                <a:gd name="T18" fmla="*/ 88 w 409"/>
                <a:gd name="T19" fmla="*/ 250 h 425"/>
                <a:gd name="T20" fmla="*/ 121 w 409"/>
                <a:gd name="T21" fmla="*/ 117 h 425"/>
                <a:gd name="T22" fmla="*/ 231 w 409"/>
                <a:gd name="T23" fmla="*/ 85 h 425"/>
                <a:gd name="T24" fmla="*/ 310 w 409"/>
                <a:gd name="T25" fmla="*/ 285 h 425"/>
                <a:gd name="T26" fmla="*/ 350 w 409"/>
                <a:gd name="T27" fmla="*/ 406 h 425"/>
                <a:gd name="T28" fmla="*/ 405 w 409"/>
                <a:gd name="T29" fmla="*/ 403 h 425"/>
                <a:gd name="T30" fmla="*/ 407 w 409"/>
                <a:gd name="T31" fmla="*/ 37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9" h="425">
                  <a:moveTo>
                    <a:pt x="407" y="379"/>
                  </a:moveTo>
                  <a:cubicBezTo>
                    <a:pt x="404" y="362"/>
                    <a:pt x="371" y="346"/>
                    <a:pt x="377" y="263"/>
                  </a:cubicBezTo>
                  <a:cubicBezTo>
                    <a:pt x="380" y="228"/>
                    <a:pt x="383" y="171"/>
                    <a:pt x="374" y="138"/>
                  </a:cubicBezTo>
                  <a:cubicBezTo>
                    <a:pt x="349" y="47"/>
                    <a:pt x="264" y="0"/>
                    <a:pt x="177" y="16"/>
                  </a:cubicBezTo>
                  <a:cubicBezTo>
                    <a:pt x="108" y="29"/>
                    <a:pt x="44" y="85"/>
                    <a:pt x="17" y="149"/>
                  </a:cubicBezTo>
                  <a:cubicBezTo>
                    <a:pt x="0" y="188"/>
                    <a:pt x="1" y="235"/>
                    <a:pt x="14" y="275"/>
                  </a:cubicBezTo>
                  <a:cubicBezTo>
                    <a:pt x="23" y="301"/>
                    <a:pt x="39" y="325"/>
                    <a:pt x="62" y="341"/>
                  </a:cubicBezTo>
                  <a:cubicBezTo>
                    <a:pt x="70" y="346"/>
                    <a:pt x="80" y="351"/>
                    <a:pt x="90" y="352"/>
                  </a:cubicBezTo>
                  <a:cubicBezTo>
                    <a:pt x="109" y="353"/>
                    <a:pt x="122" y="341"/>
                    <a:pt x="124" y="323"/>
                  </a:cubicBezTo>
                  <a:cubicBezTo>
                    <a:pt x="129" y="286"/>
                    <a:pt x="103" y="279"/>
                    <a:pt x="88" y="250"/>
                  </a:cubicBezTo>
                  <a:cubicBezTo>
                    <a:pt x="65" y="207"/>
                    <a:pt x="83" y="146"/>
                    <a:pt x="121" y="117"/>
                  </a:cubicBezTo>
                  <a:cubicBezTo>
                    <a:pt x="154" y="91"/>
                    <a:pt x="190" y="76"/>
                    <a:pt x="231" y="85"/>
                  </a:cubicBezTo>
                  <a:cubicBezTo>
                    <a:pt x="335" y="110"/>
                    <a:pt x="314" y="204"/>
                    <a:pt x="310" y="285"/>
                  </a:cubicBezTo>
                  <a:cubicBezTo>
                    <a:pt x="308" y="330"/>
                    <a:pt x="317" y="375"/>
                    <a:pt x="350" y="406"/>
                  </a:cubicBezTo>
                  <a:cubicBezTo>
                    <a:pt x="364" y="419"/>
                    <a:pt x="393" y="425"/>
                    <a:pt x="405" y="403"/>
                  </a:cubicBezTo>
                  <a:cubicBezTo>
                    <a:pt x="409" y="395"/>
                    <a:pt x="409" y="387"/>
                    <a:pt x="407" y="379"/>
                  </a:cubicBezTo>
                </a:path>
              </a:pathLst>
            </a:custGeom>
            <a:solidFill>
              <a:srgbClr val="FFD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56" name="Freeform 22"/>
            <p:cNvSpPr/>
            <p:nvPr/>
          </p:nvSpPr>
          <p:spPr bwMode="auto">
            <a:xfrm>
              <a:off x="817563" y="1323975"/>
              <a:ext cx="871538" cy="912812"/>
            </a:xfrm>
            <a:custGeom>
              <a:avLst/>
              <a:gdLst>
                <a:gd name="T0" fmla="*/ 444 w 446"/>
                <a:gd name="T1" fmla="*/ 417 h 467"/>
                <a:gd name="T2" fmla="*/ 410 w 446"/>
                <a:gd name="T3" fmla="*/ 289 h 467"/>
                <a:gd name="T4" fmla="*/ 403 w 446"/>
                <a:gd name="T5" fmla="*/ 153 h 467"/>
                <a:gd name="T6" fmla="*/ 187 w 446"/>
                <a:gd name="T7" fmla="*/ 16 h 467"/>
                <a:gd name="T8" fmla="*/ 17 w 446"/>
                <a:gd name="T9" fmla="*/ 158 h 467"/>
                <a:gd name="T10" fmla="*/ 16 w 446"/>
                <a:gd name="T11" fmla="*/ 295 h 467"/>
                <a:gd name="T12" fmla="*/ 70 w 446"/>
                <a:gd name="T13" fmla="*/ 369 h 467"/>
                <a:gd name="T14" fmla="*/ 100 w 446"/>
                <a:gd name="T15" fmla="*/ 381 h 467"/>
                <a:gd name="T16" fmla="*/ 137 w 446"/>
                <a:gd name="T17" fmla="*/ 351 h 467"/>
                <a:gd name="T18" fmla="*/ 95 w 446"/>
                <a:gd name="T19" fmla="*/ 270 h 467"/>
                <a:gd name="T20" fmla="*/ 129 w 446"/>
                <a:gd name="T21" fmla="*/ 125 h 467"/>
                <a:gd name="T22" fmla="*/ 248 w 446"/>
                <a:gd name="T23" fmla="*/ 93 h 467"/>
                <a:gd name="T24" fmla="*/ 337 w 446"/>
                <a:gd name="T25" fmla="*/ 313 h 467"/>
                <a:gd name="T26" fmla="*/ 383 w 446"/>
                <a:gd name="T27" fmla="*/ 446 h 467"/>
                <a:gd name="T28" fmla="*/ 442 w 446"/>
                <a:gd name="T29" fmla="*/ 443 h 467"/>
                <a:gd name="T30" fmla="*/ 444 w 446"/>
                <a:gd name="T31" fmla="*/ 41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6" h="467">
                  <a:moveTo>
                    <a:pt x="444" y="417"/>
                  </a:moveTo>
                  <a:cubicBezTo>
                    <a:pt x="441" y="399"/>
                    <a:pt x="404" y="380"/>
                    <a:pt x="410" y="289"/>
                  </a:cubicBezTo>
                  <a:cubicBezTo>
                    <a:pt x="412" y="252"/>
                    <a:pt x="414" y="189"/>
                    <a:pt x="403" y="153"/>
                  </a:cubicBezTo>
                  <a:cubicBezTo>
                    <a:pt x="375" y="53"/>
                    <a:pt x="281" y="0"/>
                    <a:pt x="187" y="16"/>
                  </a:cubicBezTo>
                  <a:cubicBezTo>
                    <a:pt x="113" y="29"/>
                    <a:pt x="45" y="89"/>
                    <a:pt x="17" y="158"/>
                  </a:cubicBezTo>
                  <a:cubicBezTo>
                    <a:pt x="0" y="200"/>
                    <a:pt x="2" y="252"/>
                    <a:pt x="16" y="295"/>
                  </a:cubicBezTo>
                  <a:cubicBezTo>
                    <a:pt x="26" y="324"/>
                    <a:pt x="44" y="351"/>
                    <a:pt x="70" y="369"/>
                  </a:cubicBezTo>
                  <a:cubicBezTo>
                    <a:pt x="79" y="375"/>
                    <a:pt x="89" y="380"/>
                    <a:pt x="100" y="381"/>
                  </a:cubicBezTo>
                  <a:cubicBezTo>
                    <a:pt x="121" y="383"/>
                    <a:pt x="135" y="370"/>
                    <a:pt x="137" y="351"/>
                  </a:cubicBezTo>
                  <a:cubicBezTo>
                    <a:pt x="141" y="310"/>
                    <a:pt x="113" y="302"/>
                    <a:pt x="95" y="270"/>
                  </a:cubicBezTo>
                  <a:cubicBezTo>
                    <a:pt x="70" y="223"/>
                    <a:pt x="88" y="156"/>
                    <a:pt x="129" y="125"/>
                  </a:cubicBezTo>
                  <a:cubicBezTo>
                    <a:pt x="164" y="97"/>
                    <a:pt x="203" y="81"/>
                    <a:pt x="248" y="93"/>
                  </a:cubicBezTo>
                  <a:cubicBezTo>
                    <a:pt x="360" y="122"/>
                    <a:pt x="339" y="224"/>
                    <a:pt x="337" y="313"/>
                  </a:cubicBezTo>
                  <a:cubicBezTo>
                    <a:pt x="336" y="362"/>
                    <a:pt x="346" y="411"/>
                    <a:pt x="383" y="446"/>
                  </a:cubicBezTo>
                  <a:cubicBezTo>
                    <a:pt x="398" y="460"/>
                    <a:pt x="430" y="467"/>
                    <a:pt x="442" y="443"/>
                  </a:cubicBezTo>
                  <a:cubicBezTo>
                    <a:pt x="446" y="435"/>
                    <a:pt x="446" y="426"/>
                    <a:pt x="444" y="417"/>
                  </a:cubicBezTo>
                  <a:close/>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Calibri" panose="020F0502020204030204" charset="0"/>
              </a:endParaRPr>
            </a:p>
          </p:txBody>
        </p:sp>
        <p:sp>
          <p:nvSpPr>
            <p:cNvPr id="57" name="Freeform 23"/>
            <p:cNvSpPr/>
            <p:nvPr/>
          </p:nvSpPr>
          <p:spPr bwMode="auto">
            <a:xfrm>
              <a:off x="1624013" y="2259013"/>
              <a:ext cx="312738" cy="312737"/>
            </a:xfrm>
            <a:custGeom>
              <a:avLst/>
              <a:gdLst>
                <a:gd name="T0" fmla="*/ 136 w 160"/>
                <a:gd name="T1" fmla="*/ 36 h 160"/>
                <a:gd name="T2" fmla="*/ 37 w 160"/>
                <a:gd name="T3" fmla="*/ 24 h 160"/>
                <a:gd name="T4" fmla="*/ 24 w 160"/>
                <a:gd name="T5" fmla="*/ 123 h 160"/>
                <a:gd name="T6" fmla="*/ 124 w 160"/>
                <a:gd name="T7" fmla="*/ 136 h 160"/>
                <a:gd name="T8" fmla="*/ 136 w 160"/>
                <a:gd name="T9" fmla="*/ 36 h 160"/>
              </a:gdLst>
              <a:ahLst/>
              <a:cxnLst>
                <a:cxn ang="0">
                  <a:pos x="T0" y="T1"/>
                </a:cxn>
                <a:cxn ang="0">
                  <a:pos x="T2" y="T3"/>
                </a:cxn>
                <a:cxn ang="0">
                  <a:pos x="T4" y="T5"/>
                </a:cxn>
                <a:cxn ang="0">
                  <a:pos x="T6" y="T7"/>
                </a:cxn>
                <a:cxn ang="0">
                  <a:pos x="T8" y="T9"/>
                </a:cxn>
              </a:cxnLst>
              <a:rect l="0" t="0" r="r" b="b"/>
              <a:pathLst>
                <a:path w="160" h="160">
                  <a:moveTo>
                    <a:pt x="136" y="36"/>
                  </a:moveTo>
                  <a:cubicBezTo>
                    <a:pt x="112" y="5"/>
                    <a:pt x="68" y="0"/>
                    <a:pt x="37" y="24"/>
                  </a:cubicBezTo>
                  <a:cubicBezTo>
                    <a:pt x="6" y="48"/>
                    <a:pt x="0" y="92"/>
                    <a:pt x="24" y="123"/>
                  </a:cubicBezTo>
                  <a:cubicBezTo>
                    <a:pt x="48" y="154"/>
                    <a:pt x="93" y="160"/>
                    <a:pt x="124" y="136"/>
                  </a:cubicBezTo>
                  <a:cubicBezTo>
                    <a:pt x="155" y="112"/>
                    <a:pt x="160" y="67"/>
                    <a:pt x="136" y="36"/>
                  </a:cubicBezTo>
                  <a:close/>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Calibri" panose="020F0502020204030204" charset="0"/>
              </a:endParaRPr>
            </a:p>
          </p:txBody>
        </p:sp>
      </p:grpSp>
      <p:sp>
        <p:nvSpPr>
          <p:cNvPr id="5" name="Text Box 4"/>
          <p:cNvSpPr txBox="1"/>
          <p:nvPr/>
        </p:nvSpPr>
        <p:spPr>
          <a:xfrm>
            <a:off x="6077585" y="1121410"/>
            <a:ext cx="4964430" cy="4615815"/>
          </a:xfrm>
          <a:prstGeom prst="rect">
            <a:avLst/>
          </a:prstGeom>
          <a:noFill/>
        </p:spPr>
        <p:txBody>
          <a:bodyPr wrap="square" rtlCol="0" anchor="t">
            <a:spAutoFit/>
          </a:bodyPr>
          <a:lstStyle/>
          <a:p>
            <a:pPr indent="0">
              <a:lnSpc>
                <a:spcPct val="150000"/>
              </a:lnSpc>
              <a:buFont typeface="+mj-lt"/>
              <a:buBlip>
                <a:blip r:embed="rId2"/>
              </a:buBlip>
            </a:pP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 </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アジャイルイントロ</a:t>
            </a:r>
            <a:endPar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Blip>
                <a:blip r:embed="rId2"/>
              </a:buBlip>
            </a:pP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スクラム開発</a:t>
            </a:r>
            <a:r>
              <a:rPr lang="en-US" sz="2800" dirty="0">
                <a:solidFill>
                  <a:schemeClr val="tx1"/>
                </a:solidFill>
                <a:latin typeface="Yu Gothic" panose="020B0400000000000000" charset="-128"/>
                <a:ea typeface="Yu Gothic" panose="020B0400000000000000" charset="-128"/>
                <a:cs typeface="Yu Gothic" panose="020B0400000000000000" charset="-128"/>
                <a:sym typeface="+mn-lt"/>
              </a:rPr>
              <a:t> </a:t>
            </a:r>
            <a:endParaRPr lang="en-US"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Blip>
                <a:blip r:embed="rId2"/>
              </a:buBlip>
            </a:pPr>
            <a:r>
              <a:rPr lang="en-US" altLang="ja-JP" sz="2800" dirty="0">
                <a:latin typeface="Yu Gothic" panose="020B0400000000000000" charset="-128"/>
                <a:ea typeface="Yu Gothic" panose="020B0400000000000000" charset="-128"/>
                <a:cs typeface="Yu Gothic" panose="020B0400000000000000" charset="-128"/>
                <a:sym typeface="+mn-lt"/>
              </a:rPr>
              <a:t> </a:t>
            </a:r>
            <a:r>
              <a:rPr lang="ja-JP" altLang="en-US" sz="2800" dirty="0">
                <a:latin typeface="Yu Gothic" panose="020B0400000000000000" charset="-128"/>
                <a:ea typeface="Yu Gothic" panose="020B0400000000000000" charset="-128"/>
                <a:cs typeface="Yu Gothic" panose="020B0400000000000000" charset="-128"/>
                <a:sym typeface="+mn-lt"/>
              </a:rPr>
              <a:t>スクラムチーム</a:t>
            </a:r>
            <a:endPar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Blip>
                <a:blip r:embed="rId2"/>
              </a:buBlip>
            </a:pP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 </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スクラムイベント</a:t>
            </a:r>
            <a:endPar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Blip>
                <a:blip r:embed="rId2"/>
              </a:buBlip>
            </a:pP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 </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スクラムアーティファクト</a:t>
            </a:r>
            <a:endPar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Blip>
                <a:blip r:embed="rId2"/>
              </a:buBlip>
            </a:pP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 PSM </a:t>
            </a:r>
            <a:r>
              <a:rPr lang="ja-JP" altLang="en-US" sz="2800" dirty="0">
                <a:solidFill>
                  <a:schemeClr val="tx1"/>
                </a:solidFill>
                <a:latin typeface="Yu Gothic" panose="020B0400000000000000" charset="-128"/>
                <a:ea typeface="Yu Gothic" panose="020B0400000000000000" charset="-128"/>
                <a:cs typeface="Yu Gothic" panose="020B0400000000000000" charset="-128"/>
                <a:sym typeface="+mn-lt"/>
              </a:rPr>
              <a:t>資格につて</a:t>
            </a:r>
            <a:endPar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endParaRPr>
          </a:p>
          <a:p>
            <a:pPr indent="0">
              <a:lnSpc>
                <a:spcPct val="150000"/>
              </a:lnSpc>
              <a:buFont typeface="+mj-lt"/>
              <a:buBlip>
                <a:blip r:embed="rId2"/>
              </a:buBlip>
            </a:pPr>
            <a:r>
              <a:rPr lang="en-US" altLang="ja-JP" sz="2800" dirty="0">
                <a:solidFill>
                  <a:schemeClr val="tx1"/>
                </a:solidFill>
                <a:latin typeface="Yu Gothic" panose="020B0400000000000000" charset="-128"/>
                <a:ea typeface="Yu Gothic" panose="020B0400000000000000" charset="-128"/>
                <a:cs typeface="Yu Gothic" panose="020B0400000000000000" charset="-128"/>
                <a:sym typeface="+mn-lt"/>
              </a:rPr>
              <a:t> </a:t>
            </a:r>
            <a:r>
              <a:rPr lang="en-US" altLang="ja-JP" sz="2800" dirty="0">
                <a:latin typeface="Yu Gothic" panose="020B0400000000000000" charset="-128"/>
                <a:ea typeface="Yu Gothic" panose="020B0400000000000000" charset="-128"/>
                <a:cs typeface="Yu Gothic" panose="020B0400000000000000" charset="-128"/>
                <a:sym typeface="+mn-lt"/>
              </a:rPr>
              <a:t>クイズ</a:t>
            </a:r>
            <a:r>
              <a:rPr lang="ja-JP" altLang="en-US" sz="2800" dirty="0">
                <a:latin typeface="Yu Gothic" panose="020B0400000000000000" charset="-128"/>
                <a:ea typeface="Yu Gothic" panose="020B0400000000000000" charset="-128"/>
                <a:cs typeface="Yu Gothic" panose="020B0400000000000000" charset="-128"/>
                <a:sym typeface="+mn-lt"/>
              </a:rPr>
              <a:t>大会</a:t>
            </a:r>
            <a:endParaRPr lang="ja-JP" altLang="en-US" sz="2800" dirty="0">
              <a:latin typeface="Yu Gothic" panose="020B0400000000000000" charset="-128"/>
              <a:ea typeface="Yu Gothic" panose="020B0400000000000000" charset="-128"/>
              <a:cs typeface="Yu Gothic" panose="020B0400000000000000" charset="-128"/>
              <a:sym typeface="+mn-lt"/>
            </a:endParaRPr>
          </a:p>
        </p:txBody>
      </p:sp>
      <p:pic>
        <p:nvPicPr>
          <p:cNvPr id="33" name="图片 32"/>
          <p:cNvPicPr>
            <a:picLocks noChangeAspect="1"/>
          </p:cNvPicPr>
          <p:nvPr/>
        </p:nvPicPr>
        <p:blipFill rotWithShape="1">
          <a:blip r:embed="rId3"/>
          <a:srcRect r="43866" b="35615"/>
          <a:stretch>
            <a:fillRect/>
          </a:stretch>
        </p:blipFill>
        <p:spPr>
          <a:xfrm>
            <a:off x="478975" y="178474"/>
            <a:ext cx="2924382" cy="2107526"/>
          </a:xfrm>
          <a:prstGeom prst="rect">
            <a:avLst/>
          </a:prstGeom>
        </p:spPr>
      </p:pic>
      <p:pic>
        <p:nvPicPr>
          <p:cNvPr id="3" name="图片 7"/>
          <p:cNvPicPr>
            <a:picLocks noChangeAspect="1"/>
          </p:cNvPicPr>
          <p:nvPr/>
        </p:nvPicPr>
        <p:blipFill rotWithShape="1">
          <a:blip r:embed="rId3"/>
          <a:srcRect l="54783"/>
          <a:stretch>
            <a:fillRect/>
          </a:stretch>
        </p:blipFill>
        <p:spPr>
          <a:xfrm rot="5400000" flipH="1">
            <a:off x="9377519" y="-280530"/>
            <a:ext cx="2355628" cy="3273334"/>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stretch>
            <a:fillRect/>
          </a:stretch>
        </p:blipFill>
        <p:spPr>
          <a:xfrm flipV="1">
            <a:off x="2876409" y="4830936"/>
            <a:ext cx="6661533" cy="151200"/>
          </a:xfrm>
          <a:prstGeom prst="rect">
            <a:avLst/>
          </a:prstGeom>
        </p:spPr>
      </p:pic>
      <p:sp>
        <p:nvSpPr>
          <p:cNvPr id="32" name="文本框 31"/>
          <p:cNvSpPr txBox="1"/>
          <p:nvPr/>
        </p:nvSpPr>
        <p:spPr>
          <a:xfrm>
            <a:off x="4289653" y="5363676"/>
            <a:ext cx="3611880" cy="922020"/>
          </a:xfrm>
          <a:prstGeom prst="rect">
            <a:avLst/>
          </a:prstGeom>
          <a:noFill/>
        </p:spPr>
        <p:txBody>
          <a:bodyPr wrap="none" rtlCol="0">
            <a:spAutoFit/>
          </a:bodyPr>
          <a:lstStyle/>
          <a:p>
            <a:pPr algn="ctr"/>
            <a:r>
              <a:rPr lang="ja-JP" altLang="en-US" sz="5400" dirty="0">
                <a:solidFill>
                  <a:srgbClr val="030000"/>
                </a:solidFill>
                <a:latin typeface="Yu Gothic" panose="020B0400000000000000" charset="-128"/>
                <a:ea typeface="Yu Gothic" panose="020B0400000000000000" charset="-128"/>
                <a:cs typeface="Calibri" panose="020F0502020204030204" charset="0"/>
              </a:rPr>
              <a:t>クイズ大会</a:t>
            </a:r>
            <a:endParaRPr lang="ja-JP" altLang="en-US" sz="5400" dirty="0">
              <a:solidFill>
                <a:srgbClr val="030000"/>
              </a:solidFill>
              <a:latin typeface="Yu Gothic" panose="020B0400000000000000" charset="-128"/>
              <a:ea typeface="Yu Gothic" panose="020B0400000000000000" charset="-128"/>
              <a:cs typeface="Calibri" panose="020F0502020204030204" charset="0"/>
            </a:endParaRPr>
          </a:p>
        </p:txBody>
      </p:sp>
      <p:pic>
        <p:nvPicPr>
          <p:cNvPr id="2" name="图片 32"/>
          <p:cNvPicPr>
            <a:picLocks noChangeAspect="1"/>
          </p:cNvPicPr>
          <p:nvPr/>
        </p:nvPicPr>
        <p:blipFill>
          <a:blip r:embed="rId2"/>
          <a:stretch>
            <a:fillRect/>
          </a:stretch>
        </p:blipFill>
        <p:spPr>
          <a:xfrm>
            <a:off x="2426888" y="221027"/>
            <a:ext cx="7337410" cy="4610233"/>
          </a:xfrm>
          <a:prstGeom prst="rect">
            <a:avLst/>
          </a:prstGeom>
        </p:spPr>
      </p:pic>
      <p:pic>
        <p:nvPicPr>
          <p:cNvPr id="3" name="Picture 2" descr="50a42c0a969d3d5a6cc04e12ce1b4dd0-removebg-preview"/>
          <p:cNvPicPr>
            <a:picLocks noChangeAspect="1"/>
          </p:cNvPicPr>
          <p:nvPr/>
        </p:nvPicPr>
        <p:blipFill>
          <a:blip r:embed="rId3"/>
          <a:stretch>
            <a:fillRect/>
          </a:stretch>
        </p:blipFill>
        <p:spPr>
          <a:xfrm>
            <a:off x="4159885" y="1204595"/>
            <a:ext cx="4095115" cy="409511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659599" y="493605"/>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2961487" y="1547368"/>
            <a:ext cx="5550547" cy="126000"/>
          </a:xfrm>
          <a:prstGeom prst="rect">
            <a:avLst/>
          </a:prstGeom>
        </p:spPr>
      </p:pic>
      <p:sp>
        <p:nvSpPr>
          <p:cNvPr id="10" name="Rectangle 9"/>
          <p:cNvSpPr/>
          <p:nvPr/>
        </p:nvSpPr>
        <p:spPr>
          <a:xfrm>
            <a:off x="1173677" y="1975473"/>
            <a:ext cx="9619821" cy="496996"/>
          </a:xfrm>
          <a:prstGeom prst="rect">
            <a:avLst/>
          </a:prstGeom>
        </p:spPr>
        <p:txBody>
          <a:bodyPr wrap="square">
            <a:spAutoFit/>
          </a:bodyPr>
          <a:lstStyle/>
          <a:p>
            <a:pPr>
              <a:lnSpc>
                <a:spcPct val="150000"/>
              </a:lnSpc>
            </a:pPr>
            <a:endParaRPr lang="en-US" sz="2000" dirty="0" smtClean="0">
              <a:solidFill>
                <a:srgbClr val="FF0000"/>
              </a:solidFill>
              <a:latin typeface="+mj-ea"/>
              <a:ea typeface="+mj-ea"/>
            </a:endParaRPr>
          </a:p>
        </p:txBody>
      </p:sp>
      <p:sp>
        <p:nvSpPr>
          <p:cNvPr id="4" name="文本框 17"/>
          <p:cNvSpPr txBox="1"/>
          <p:nvPr/>
        </p:nvSpPr>
        <p:spPr>
          <a:xfrm>
            <a:off x="3682707" y="438021"/>
            <a:ext cx="4754880" cy="1014730"/>
          </a:xfrm>
          <a:prstGeom prst="rect">
            <a:avLst/>
          </a:prstGeom>
          <a:noFill/>
        </p:spPr>
        <p:txBody>
          <a:bodyPr wrap="none" rtlCol="0">
            <a:spAutoFit/>
          </a:bodyPr>
          <a:lstStyle/>
          <a:p>
            <a:pPr algn="ctr"/>
            <a:r>
              <a:rPr lang="ja-JP" altLang="en-US" sz="6000" dirty="0">
                <a:solidFill>
                  <a:srgbClr val="030000"/>
                </a:solidFill>
                <a:latin typeface="Yu Gothic" panose="020B0400000000000000" charset="-128"/>
                <a:ea typeface="Yu Gothic" panose="020B0400000000000000" charset="-128"/>
                <a:cs typeface="Calibri" panose="020F0502020204030204" charset="0"/>
                <a:sym typeface="+mn-ea"/>
              </a:rPr>
              <a:t>クイズルール</a:t>
            </a:r>
            <a:endParaRPr lang="ja-JP" altLang="en-US" sz="6000" dirty="0">
              <a:solidFill>
                <a:srgbClr val="030000"/>
              </a:solidFill>
              <a:latin typeface="Yu Gothic" panose="020B0400000000000000" charset="-128"/>
              <a:ea typeface="Yu Gothic" panose="020B0400000000000000" charset="-128"/>
              <a:cs typeface="Calibri" panose="020F0502020204030204" charset="0"/>
              <a:sym typeface="+mn-ea"/>
            </a:endParaRPr>
          </a:p>
        </p:txBody>
      </p:sp>
      <p:sp>
        <p:nvSpPr>
          <p:cNvPr id="17" name="文本框 16"/>
          <p:cNvSpPr txBox="1"/>
          <p:nvPr/>
        </p:nvSpPr>
        <p:spPr>
          <a:xfrm>
            <a:off x="819150" y="2553335"/>
            <a:ext cx="5712460" cy="193802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a:latin typeface="Yu Gothic" panose="020B0400000000000000" charset="-128"/>
                <a:ea typeface="Yu Gothic" panose="020B0400000000000000" charset="-128"/>
                <a:cs typeface="Yu Gothic" panose="020B0400000000000000" charset="-128"/>
                <a:sym typeface="+mn-ea"/>
              </a:rPr>
              <a:t>時間</a:t>
            </a:r>
            <a:r>
              <a:rPr lang="en-US" altLang="ja-JP" sz="2000" b="1" dirty="0">
                <a:latin typeface="Yu Gothic" panose="020B0400000000000000" charset="-128"/>
                <a:ea typeface="Yu Gothic" panose="020B0400000000000000" charset="-128"/>
                <a:cs typeface="Yu Gothic" panose="020B0400000000000000" charset="-128"/>
                <a:sym typeface="+mn-ea"/>
              </a:rPr>
              <a:t>	</a:t>
            </a:r>
            <a:r>
              <a:rPr lang="en-US" altLang="ja-JP" sz="2000" dirty="0">
                <a:latin typeface="Yu Gothic" panose="020B0400000000000000" charset="-128"/>
                <a:ea typeface="Yu Gothic" panose="020B0400000000000000" charset="-128"/>
                <a:cs typeface="Yu Gothic" panose="020B0400000000000000" charset="-128"/>
                <a:sym typeface="+mn-ea"/>
              </a:rPr>
              <a:t>-  </a:t>
            </a:r>
            <a:r>
              <a:rPr lang="en-US" altLang="ja-JP" sz="2000" dirty="0">
                <a:solidFill>
                  <a:srgbClr val="FF0000"/>
                </a:solidFill>
                <a:latin typeface="Yu Gothic" panose="020B0400000000000000" charset="-128"/>
                <a:ea typeface="Yu Gothic" panose="020B0400000000000000" charset="-128"/>
                <a:cs typeface="Yu Gothic" panose="020B0400000000000000" charset="-128"/>
                <a:sym typeface="+mn-ea"/>
              </a:rPr>
              <a:t>10</a:t>
            </a:r>
            <a:r>
              <a:rPr lang="ja-JP" altLang="en-US" sz="2000" dirty="0">
                <a:solidFill>
                  <a:srgbClr val="FF0000"/>
                </a:solidFill>
                <a:latin typeface="Yu Gothic" panose="020B0400000000000000" charset="-128"/>
                <a:ea typeface="Yu Gothic" panose="020B0400000000000000" charset="-128"/>
                <a:cs typeface="Yu Gothic" panose="020B0400000000000000" charset="-128"/>
                <a:sym typeface="+mn-ea"/>
              </a:rPr>
              <a:t>分</a:t>
            </a:r>
            <a:endParaRPr lang="en-US" sz="2000" dirty="0">
              <a:solidFill>
                <a:srgbClr val="FF0000"/>
              </a:solidFill>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ja-JP" altLang="en-US" sz="2000" b="1"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賞</a:t>
            </a:r>
            <a:r>
              <a:rPr 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  - アマゾンギフトカード</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最大のポイントを持っている</a:t>
            </a:r>
            <a:r>
              <a:rPr sz="2000" dirty="0" smtClean="0">
                <a:solidFill>
                  <a:srgbClr val="FF0000"/>
                </a:solidFill>
                <a:latin typeface="Yu Gothic" panose="020B0400000000000000" charset="-128"/>
                <a:ea typeface="Yu Gothic" panose="020B0400000000000000" charset="-128"/>
                <a:cs typeface="Yu Gothic" panose="020B0400000000000000" charset="-128"/>
                <a:sym typeface="+mn-ea"/>
              </a:rPr>
              <a:t>3人</a:t>
            </a:r>
            <a:r>
              <a:rPr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にプレゼント賞を与える</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pic>
        <p:nvPicPr>
          <p:cNvPr id="7" name="Picture 6" descr="present-147168_1280"/>
          <p:cNvPicPr>
            <a:picLocks noChangeAspect="1"/>
          </p:cNvPicPr>
          <p:nvPr/>
        </p:nvPicPr>
        <p:blipFill>
          <a:blip r:embed="rId3"/>
          <a:stretch>
            <a:fillRect/>
          </a:stretch>
        </p:blipFill>
        <p:spPr>
          <a:xfrm>
            <a:off x="6949440" y="1975485"/>
            <a:ext cx="4239895" cy="455739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659599" y="493605"/>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2961487" y="1547368"/>
            <a:ext cx="5550547" cy="126000"/>
          </a:xfrm>
          <a:prstGeom prst="rect">
            <a:avLst/>
          </a:prstGeom>
        </p:spPr>
      </p:pic>
      <p:sp>
        <p:nvSpPr>
          <p:cNvPr id="10" name="Rectangle 9"/>
          <p:cNvSpPr/>
          <p:nvPr/>
        </p:nvSpPr>
        <p:spPr>
          <a:xfrm>
            <a:off x="1173677" y="1975473"/>
            <a:ext cx="9619821" cy="496996"/>
          </a:xfrm>
          <a:prstGeom prst="rect">
            <a:avLst/>
          </a:prstGeom>
        </p:spPr>
        <p:txBody>
          <a:bodyPr wrap="square">
            <a:spAutoFit/>
          </a:bodyPr>
          <a:lstStyle/>
          <a:p>
            <a:pPr>
              <a:lnSpc>
                <a:spcPct val="150000"/>
              </a:lnSpc>
            </a:pPr>
            <a:endParaRPr lang="en-US" sz="2000" dirty="0" smtClean="0">
              <a:solidFill>
                <a:srgbClr val="FF0000"/>
              </a:solidFill>
              <a:latin typeface="+mj-ea"/>
              <a:ea typeface="+mj-ea"/>
            </a:endParaRPr>
          </a:p>
        </p:txBody>
      </p:sp>
      <p:sp>
        <p:nvSpPr>
          <p:cNvPr id="4" name="文本框 17"/>
          <p:cNvSpPr txBox="1"/>
          <p:nvPr/>
        </p:nvSpPr>
        <p:spPr>
          <a:xfrm>
            <a:off x="3682707" y="438021"/>
            <a:ext cx="4754880" cy="1014730"/>
          </a:xfrm>
          <a:prstGeom prst="rect">
            <a:avLst/>
          </a:prstGeom>
          <a:noFill/>
        </p:spPr>
        <p:txBody>
          <a:bodyPr wrap="none" rtlCol="0">
            <a:spAutoFit/>
          </a:bodyPr>
          <a:lstStyle/>
          <a:p>
            <a:pPr algn="ctr"/>
            <a:r>
              <a:rPr lang="ja-JP" altLang="en-US" sz="6000" dirty="0">
                <a:solidFill>
                  <a:srgbClr val="030000"/>
                </a:solidFill>
                <a:latin typeface="Yu Gothic" panose="020B0400000000000000" charset="-128"/>
                <a:ea typeface="Yu Gothic" panose="020B0400000000000000" charset="-128"/>
                <a:cs typeface="Calibri" panose="020F0502020204030204" charset="0"/>
                <a:sym typeface="+mn-ea"/>
              </a:rPr>
              <a:t>クイズリンク</a:t>
            </a:r>
            <a:endParaRPr lang="ja-JP" altLang="en-US" sz="6000" dirty="0">
              <a:solidFill>
                <a:srgbClr val="030000"/>
              </a:solidFill>
              <a:latin typeface="Yu Gothic" panose="020B0400000000000000" charset="-128"/>
              <a:ea typeface="Yu Gothic" panose="020B0400000000000000" charset="-128"/>
              <a:cs typeface="Calibri" panose="020F0502020204030204" charset="0"/>
              <a:sym typeface="+mn-ea"/>
            </a:endParaRPr>
          </a:p>
        </p:txBody>
      </p:sp>
      <p:pic>
        <p:nvPicPr>
          <p:cNvPr id="3" name="Picture 2" descr="C:\Users\Hnin Hnin Yu\Downloads\8G_ナレージ共有会のクイズ大会 用 QR コード.png8G_ナレージ共有会のクイズ大会 用 QR コード"/>
          <p:cNvPicPr>
            <a:picLocks noChangeAspect="1"/>
          </p:cNvPicPr>
          <p:nvPr/>
        </p:nvPicPr>
        <p:blipFill>
          <a:blip r:embed="rId3"/>
          <a:srcRect/>
          <a:stretch>
            <a:fillRect/>
          </a:stretch>
        </p:blipFill>
        <p:spPr>
          <a:xfrm>
            <a:off x="4517073" y="2774950"/>
            <a:ext cx="3157855" cy="315849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659599" y="493605"/>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2961487" y="1547368"/>
            <a:ext cx="5550547" cy="126000"/>
          </a:xfrm>
          <a:prstGeom prst="rect">
            <a:avLst/>
          </a:prstGeom>
        </p:spPr>
      </p:pic>
      <p:sp>
        <p:nvSpPr>
          <p:cNvPr id="10" name="Rectangle 9"/>
          <p:cNvSpPr/>
          <p:nvPr/>
        </p:nvSpPr>
        <p:spPr>
          <a:xfrm>
            <a:off x="1173677" y="1975473"/>
            <a:ext cx="9619821" cy="496996"/>
          </a:xfrm>
          <a:prstGeom prst="rect">
            <a:avLst/>
          </a:prstGeom>
        </p:spPr>
        <p:txBody>
          <a:bodyPr wrap="square">
            <a:spAutoFit/>
          </a:bodyPr>
          <a:lstStyle/>
          <a:p>
            <a:pPr>
              <a:lnSpc>
                <a:spcPct val="150000"/>
              </a:lnSpc>
            </a:pPr>
            <a:endParaRPr lang="en-US" sz="2000" dirty="0" smtClean="0">
              <a:solidFill>
                <a:srgbClr val="FF0000"/>
              </a:solidFill>
              <a:latin typeface="+mj-ea"/>
              <a:ea typeface="+mj-ea"/>
            </a:endParaRPr>
          </a:p>
        </p:txBody>
      </p:sp>
      <p:sp>
        <p:nvSpPr>
          <p:cNvPr id="4" name="文本框 17"/>
          <p:cNvSpPr txBox="1"/>
          <p:nvPr/>
        </p:nvSpPr>
        <p:spPr>
          <a:xfrm>
            <a:off x="4444707" y="438021"/>
            <a:ext cx="3230880" cy="1014730"/>
          </a:xfrm>
          <a:prstGeom prst="rect">
            <a:avLst/>
          </a:prstGeom>
          <a:noFill/>
        </p:spPr>
        <p:txBody>
          <a:bodyPr wrap="none" rtlCol="0">
            <a:spAutoFit/>
          </a:bodyPr>
          <a:lstStyle/>
          <a:p>
            <a:pPr algn="ctr"/>
            <a:r>
              <a:rPr lang="ja-JP" altLang="en-US" sz="6000" dirty="0">
                <a:solidFill>
                  <a:srgbClr val="030000"/>
                </a:solidFill>
                <a:latin typeface="Yu Gothic" panose="020B0400000000000000" charset="-128"/>
                <a:ea typeface="Yu Gothic" panose="020B0400000000000000" charset="-128"/>
                <a:cs typeface="Calibri" panose="020F0502020204030204" charset="0"/>
                <a:sym typeface="+mn-ea"/>
              </a:rPr>
              <a:t>勝者は？</a:t>
            </a:r>
            <a:endParaRPr lang="ja-JP" altLang="en-US" sz="6000" dirty="0">
              <a:solidFill>
                <a:srgbClr val="030000"/>
              </a:solidFill>
              <a:latin typeface="Yu Gothic" panose="020B0400000000000000" charset="-128"/>
              <a:ea typeface="Yu Gothic" panose="020B0400000000000000" charset="-128"/>
              <a:cs typeface="Calibri" panose="020F0502020204030204" charset="0"/>
              <a:sym typeface="+mn-ea"/>
            </a:endParaRPr>
          </a:p>
        </p:txBody>
      </p:sp>
      <p:pic>
        <p:nvPicPr>
          <p:cNvPr id="6" name="Picture 5" descr="C:\Users\Hnin Hnin Yu\Downloads\winner-trophy-vector-21664664-removebg-preview.pngwinner-trophy-vector-21664664-removebg-preview"/>
          <p:cNvPicPr>
            <a:picLocks noChangeAspect="1"/>
          </p:cNvPicPr>
          <p:nvPr/>
        </p:nvPicPr>
        <p:blipFill>
          <a:blip r:embed="rId3"/>
          <a:srcRect/>
          <a:stretch>
            <a:fillRect/>
          </a:stretch>
        </p:blipFill>
        <p:spPr>
          <a:xfrm>
            <a:off x="8080058" y="2859405"/>
            <a:ext cx="2225675" cy="2401570"/>
          </a:xfrm>
          <a:prstGeom prst="rect">
            <a:avLst/>
          </a:prstGeom>
        </p:spPr>
      </p:pic>
      <p:sp>
        <p:nvSpPr>
          <p:cNvPr id="17" name="文本框 16"/>
          <p:cNvSpPr txBox="1"/>
          <p:nvPr/>
        </p:nvSpPr>
        <p:spPr>
          <a:xfrm>
            <a:off x="819150" y="2553335"/>
            <a:ext cx="5712460" cy="1476375"/>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・HTET THINZAR MON</a:t>
            </a:r>
            <a:endParaRPr lang="en-US" sz="2000" dirty="0">
              <a:latin typeface="Yu Gothic" panose="020B0400000000000000" charset="-128"/>
              <a:ea typeface="Yu Gothic" panose="020B0400000000000000" charset="-128"/>
              <a:cs typeface="Yu Gothic" panose="020B0400000000000000" charset="-128"/>
            </a:endParaRPr>
          </a:p>
          <a:p>
            <a:pPr>
              <a:lnSpc>
                <a:spcPct val="150000"/>
              </a:lnSpc>
            </a:pP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・HNIN HNIN AYE</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nSpc>
                <a:spcPct val="150000"/>
              </a:lnSpc>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THAE NU KHAING</a:t>
            </a:r>
            <a:endParaRPr lang="en-US" alt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659599" y="493605"/>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2961487" y="1547368"/>
            <a:ext cx="5550547" cy="126000"/>
          </a:xfrm>
          <a:prstGeom prst="rect">
            <a:avLst/>
          </a:prstGeom>
        </p:spPr>
      </p:pic>
      <p:sp>
        <p:nvSpPr>
          <p:cNvPr id="10" name="Rectangle 9"/>
          <p:cNvSpPr/>
          <p:nvPr/>
        </p:nvSpPr>
        <p:spPr>
          <a:xfrm>
            <a:off x="1173677" y="1975473"/>
            <a:ext cx="9619821" cy="496996"/>
          </a:xfrm>
          <a:prstGeom prst="rect">
            <a:avLst/>
          </a:prstGeom>
        </p:spPr>
        <p:txBody>
          <a:bodyPr wrap="square">
            <a:spAutoFit/>
          </a:bodyPr>
          <a:lstStyle/>
          <a:p>
            <a:pPr>
              <a:lnSpc>
                <a:spcPct val="150000"/>
              </a:lnSpc>
            </a:pPr>
            <a:endParaRPr lang="en-US" sz="2000" dirty="0" smtClean="0">
              <a:solidFill>
                <a:srgbClr val="FF0000"/>
              </a:solidFill>
              <a:latin typeface="+mj-ea"/>
              <a:ea typeface="+mj-ea"/>
            </a:endParaRPr>
          </a:p>
        </p:txBody>
      </p:sp>
      <p:sp>
        <p:nvSpPr>
          <p:cNvPr id="4" name="文本框 17"/>
          <p:cNvSpPr txBox="1"/>
          <p:nvPr/>
        </p:nvSpPr>
        <p:spPr>
          <a:xfrm>
            <a:off x="3301707" y="438021"/>
            <a:ext cx="5516880" cy="1014730"/>
          </a:xfrm>
          <a:prstGeom prst="rect">
            <a:avLst/>
          </a:prstGeom>
          <a:noFill/>
        </p:spPr>
        <p:txBody>
          <a:bodyPr wrap="none" rtlCol="0">
            <a:spAutoFit/>
          </a:bodyPr>
          <a:lstStyle/>
          <a:p>
            <a:pPr algn="ctr"/>
            <a:r>
              <a:rPr lang="ja-JP" altLang="en-US" sz="6000" dirty="0">
                <a:solidFill>
                  <a:srgbClr val="030000"/>
                </a:solidFill>
                <a:latin typeface="Yu Gothic" panose="020B0400000000000000" charset="-128"/>
                <a:ea typeface="Yu Gothic" panose="020B0400000000000000" charset="-128"/>
                <a:cs typeface="Calibri" panose="020F0502020204030204" charset="0"/>
                <a:sym typeface="+mn-ea"/>
              </a:rPr>
              <a:t>フィードバック</a:t>
            </a:r>
            <a:endParaRPr lang="ja-JP" altLang="en-US" sz="6000" dirty="0">
              <a:solidFill>
                <a:srgbClr val="030000"/>
              </a:solidFill>
              <a:latin typeface="Yu Gothic" panose="020B0400000000000000" charset="-128"/>
              <a:ea typeface="Yu Gothic" panose="020B0400000000000000" charset="-128"/>
              <a:cs typeface="Calibri" panose="020F0502020204030204" charset="0"/>
              <a:sym typeface="+mn-ea"/>
            </a:endParaRPr>
          </a:p>
        </p:txBody>
      </p:sp>
      <p:pic>
        <p:nvPicPr>
          <p:cNvPr id="2" name="Picture 1" descr="PSM　ナレージ共有会アンケット 用 QR コード"/>
          <p:cNvPicPr>
            <a:picLocks noChangeAspect="1"/>
          </p:cNvPicPr>
          <p:nvPr/>
        </p:nvPicPr>
        <p:blipFill>
          <a:blip r:embed="rId3"/>
          <a:stretch>
            <a:fillRect/>
          </a:stretch>
        </p:blipFill>
        <p:spPr>
          <a:xfrm>
            <a:off x="4516755" y="2774950"/>
            <a:ext cx="3158490" cy="315849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01947" y="194441"/>
            <a:ext cx="7242235" cy="4507606"/>
            <a:chOff x="-642827" y="-801142"/>
            <a:chExt cx="13477653" cy="8460283"/>
          </a:xfrm>
        </p:grpSpPr>
        <p:pic>
          <p:nvPicPr>
            <p:cNvPr id="5" name="图片 4"/>
            <p:cNvPicPr>
              <a:picLocks noChangeAspect="1"/>
            </p:cNvPicPr>
            <p:nvPr/>
          </p:nvPicPr>
          <p:blipFill>
            <a:blip r:embed="rId1"/>
            <a:stretch>
              <a:fillRect/>
            </a:stretch>
          </p:blipFill>
          <p:spPr>
            <a:xfrm>
              <a:off x="-642827" y="-801142"/>
              <a:ext cx="13477653" cy="8460283"/>
            </a:xfrm>
            <a:prstGeom prst="rect">
              <a:avLst/>
            </a:prstGeom>
          </p:spPr>
        </p:pic>
        <p:pic>
          <p:nvPicPr>
            <p:cNvPr id="6" name="图片 5"/>
            <p:cNvPicPr>
              <a:picLocks noChangeAspect="1"/>
            </p:cNvPicPr>
            <p:nvPr/>
          </p:nvPicPr>
          <p:blipFill>
            <a:blip r:embed="rId2"/>
            <a:stretch>
              <a:fillRect/>
            </a:stretch>
          </p:blipFill>
          <p:spPr>
            <a:xfrm>
              <a:off x="2234354" y="119835"/>
              <a:ext cx="7723292" cy="6618329"/>
            </a:xfrm>
            <a:prstGeom prst="rect">
              <a:avLst/>
            </a:prstGeom>
          </p:spPr>
        </p:pic>
      </p:grpSp>
      <p:pic>
        <p:nvPicPr>
          <p:cNvPr id="7" name="图片 6"/>
          <p:cNvPicPr>
            <a:picLocks noChangeAspect="1"/>
          </p:cNvPicPr>
          <p:nvPr/>
        </p:nvPicPr>
        <p:blipFill>
          <a:blip r:embed="rId3"/>
          <a:stretch>
            <a:fillRect/>
          </a:stretch>
        </p:blipFill>
        <p:spPr>
          <a:xfrm flipV="1">
            <a:off x="2441701" y="5710167"/>
            <a:ext cx="6661533" cy="151200"/>
          </a:xfrm>
          <a:prstGeom prst="rect">
            <a:avLst/>
          </a:prstGeom>
        </p:spPr>
      </p:pic>
      <p:sp>
        <p:nvSpPr>
          <p:cNvPr id="8" name="文本框 7"/>
          <p:cNvSpPr txBox="1"/>
          <p:nvPr/>
        </p:nvSpPr>
        <p:spPr>
          <a:xfrm>
            <a:off x="2225973" y="4711572"/>
            <a:ext cx="7092991" cy="645160"/>
          </a:xfrm>
          <a:prstGeom prst="rect">
            <a:avLst/>
          </a:prstGeom>
          <a:noFill/>
        </p:spPr>
        <p:txBody>
          <a:bodyPr wrap="square" rtlCol="0">
            <a:spAutoFit/>
          </a:bodyPr>
          <a:lstStyle/>
          <a:p>
            <a:pPr algn="ctr"/>
            <a:r>
              <a:rPr lang="ja-JP" altLang="en-US" sz="3600" dirty="0">
                <a:solidFill>
                  <a:schemeClr val="tx1">
                    <a:lumMod val="75000"/>
                    <a:lumOff val="25000"/>
                  </a:schemeClr>
                </a:solidFill>
                <a:latin typeface="Yu Gothic" panose="020B0400000000000000" charset="-128"/>
                <a:ea typeface="Yu Gothic" panose="020B0400000000000000" charset="-128"/>
                <a:cs typeface="Calibri" panose="020F0502020204030204" charset="0"/>
              </a:rPr>
              <a:t>ご清聴ありがとうございました。</a:t>
            </a:r>
            <a:endParaRPr lang="ja-JP" altLang="en-US" sz="3600" dirty="0">
              <a:solidFill>
                <a:schemeClr val="tx1">
                  <a:lumMod val="75000"/>
                  <a:lumOff val="25000"/>
                </a:schemeClr>
              </a:solidFill>
              <a:latin typeface="Yu Gothic" panose="020B0400000000000000" charset="-128"/>
              <a:ea typeface="Yu Gothic" panose="020B0400000000000000" charset="-128"/>
              <a:cs typeface="Calibri" panose="020F050202020403020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stretch>
            <a:fillRect/>
          </a:stretch>
        </p:blipFill>
        <p:spPr>
          <a:xfrm flipV="1">
            <a:off x="2876409" y="4830936"/>
            <a:ext cx="6661533" cy="151200"/>
          </a:xfrm>
          <a:prstGeom prst="rect">
            <a:avLst/>
          </a:prstGeom>
        </p:spPr>
      </p:pic>
      <p:sp>
        <p:nvSpPr>
          <p:cNvPr id="32" name="文本框 31"/>
          <p:cNvSpPr txBox="1"/>
          <p:nvPr/>
        </p:nvSpPr>
        <p:spPr>
          <a:xfrm>
            <a:off x="4289653" y="5363676"/>
            <a:ext cx="3611880" cy="922020"/>
          </a:xfrm>
          <a:prstGeom prst="rect">
            <a:avLst/>
          </a:prstGeom>
          <a:noFill/>
        </p:spPr>
        <p:txBody>
          <a:bodyPr wrap="none" rtlCol="0">
            <a:spAutoFit/>
          </a:bodyPr>
          <a:lstStyle/>
          <a:p>
            <a:pPr algn="ctr"/>
            <a:r>
              <a:rPr lang="ja-JP" altLang="en-US" sz="5400" dirty="0">
                <a:solidFill>
                  <a:srgbClr val="030000"/>
                </a:solidFill>
                <a:latin typeface="Yu Gothic" panose="020B0400000000000000" charset="-128"/>
                <a:ea typeface="Yu Gothic" panose="020B0400000000000000" charset="-128"/>
                <a:cs typeface="Calibri" panose="020F0502020204030204" charset="0"/>
              </a:rPr>
              <a:t>アジャイル</a:t>
            </a:r>
            <a:endParaRPr lang="ja-JP" altLang="en-US" sz="5400" dirty="0">
              <a:solidFill>
                <a:srgbClr val="030000"/>
              </a:solidFill>
              <a:latin typeface="Yu Gothic" panose="020B0400000000000000" charset="-128"/>
              <a:ea typeface="Yu Gothic" panose="020B0400000000000000" charset="-128"/>
              <a:cs typeface="Calibri" panose="020F0502020204030204" charset="0"/>
            </a:endParaRPr>
          </a:p>
        </p:txBody>
      </p:sp>
      <p:pic>
        <p:nvPicPr>
          <p:cNvPr id="2" name="图片 32"/>
          <p:cNvPicPr>
            <a:picLocks noChangeAspect="1"/>
          </p:cNvPicPr>
          <p:nvPr/>
        </p:nvPicPr>
        <p:blipFill>
          <a:blip r:embed="rId2"/>
          <a:stretch>
            <a:fillRect/>
          </a:stretch>
        </p:blipFill>
        <p:spPr>
          <a:xfrm>
            <a:off x="2426888" y="221027"/>
            <a:ext cx="7337410" cy="4610233"/>
          </a:xfrm>
          <a:prstGeom prst="rect">
            <a:avLst/>
          </a:prstGeom>
        </p:spPr>
      </p:pic>
      <p:pic>
        <p:nvPicPr>
          <p:cNvPr id="3" name="Picture 2" descr="C:\Users\Hnin Hnin Yu\Downloads\20fb0d38a6c5239f539874a13975160d.png20fb0d38a6c5239f539874a13975160d"/>
          <p:cNvPicPr>
            <a:picLocks noChangeAspect="1"/>
          </p:cNvPicPr>
          <p:nvPr/>
        </p:nvPicPr>
        <p:blipFill>
          <a:blip r:embed="rId3"/>
          <a:srcRect/>
          <a:stretch>
            <a:fillRect/>
          </a:stretch>
        </p:blipFill>
        <p:spPr>
          <a:xfrm>
            <a:off x="4387215" y="2700020"/>
            <a:ext cx="3418205" cy="170878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圆角 2"/>
          <p:cNvSpPr/>
          <p:nvPr/>
        </p:nvSpPr>
        <p:spPr>
          <a:xfrm>
            <a:off x="6240780" y="1965960"/>
            <a:ext cx="5330190" cy="4133215"/>
          </a:xfrm>
          <a:prstGeom prst="roundRect">
            <a:avLst>
              <a:gd name="adj" fmla="val 5151"/>
            </a:avLst>
          </a:prstGeom>
          <a:solidFill>
            <a:schemeClr val="bg1"/>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Calibri" panose="020F0502020204030204" charset="0"/>
            </a:endParaRPr>
          </a:p>
        </p:txBody>
      </p:sp>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sp>
        <p:nvSpPr>
          <p:cNvPr id="10" name="Rounded Rectangle 9"/>
          <p:cNvSpPr/>
          <p:nvPr/>
        </p:nvSpPr>
        <p:spPr>
          <a:xfrm>
            <a:off x="717550" y="2350770"/>
            <a:ext cx="1709420" cy="62039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a:t>要件定義</a:t>
            </a:r>
            <a:endParaRPr lang="ja-JP" altLang="en-US"/>
          </a:p>
        </p:txBody>
      </p:sp>
      <p:sp>
        <p:nvSpPr>
          <p:cNvPr id="12" name="Rounded Rectangle 11"/>
          <p:cNvSpPr/>
          <p:nvPr/>
        </p:nvSpPr>
        <p:spPr>
          <a:xfrm>
            <a:off x="1595755" y="3167380"/>
            <a:ext cx="1709420" cy="62039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a:t>設計</a:t>
            </a:r>
            <a:endParaRPr lang="ja-JP" altLang="en-US"/>
          </a:p>
        </p:txBody>
      </p:sp>
      <p:sp>
        <p:nvSpPr>
          <p:cNvPr id="17" name="Rounded Rectangle 16"/>
          <p:cNvSpPr/>
          <p:nvPr/>
        </p:nvSpPr>
        <p:spPr>
          <a:xfrm>
            <a:off x="2426970" y="3983990"/>
            <a:ext cx="1709420" cy="62039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a:t>開発</a:t>
            </a:r>
            <a:endParaRPr lang="ja-JP" altLang="en-US"/>
          </a:p>
        </p:txBody>
      </p:sp>
      <p:sp>
        <p:nvSpPr>
          <p:cNvPr id="18" name="Rounded Rectangle 17"/>
          <p:cNvSpPr/>
          <p:nvPr/>
        </p:nvSpPr>
        <p:spPr>
          <a:xfrm>
            <a:off x="3305175" y="4766945"/>
            <a:ext cx="1709420" cy="62039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a:t>テスト</a:t>
            </a:r>
            <a:endParaRPr lang="ja-JP" altLang="en-US"/>
          </a:p>
        </p:txBody>
      </p:sp>
      <p:sp>
        <p:nvSpPr>
          <p:cNvPr id="23" name="Rounded Rectangle 22"/>
          <p:cNvSpPr/>
          <p:nvPr/>
        </p:nvSpPr>
        <p:spPr>
          <a:xfrm>
            <a:off x="4136390" y="5549900"/>
            <a:ext cx="1709420" cy="62039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a:t>製品リリース</a:t>
            </a:r>
            <a:endParaRPr lang="ja-JP" altLang="en-US"/>
          </a:p>
        </p:txBody>
      </p:sp>
      <p:cxnSp>
        <p:nvCxnSpPr>
          <p:cNvPr id="24" name="Elbow Connector 23"/>
          <p:cNvCxnSpPr>
            <a:stCxn id="10" idx="3"/>
          </p:cNvCxnSpPr>
          <p:nvPr/>
        </p:nvCxnSpPr>
        <p:spPr>
          <a:xfrm>
            <a:off x="2426970" y="2661285"/>
            <a:ext cx="424180" cy="47307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2" idx="3"/>
          </p:cNvCxnSpPr>
          <p:nvPr/>
        </p:nvCxnSpPr>
        <p:spPr>
          <a:xfrm>
            <a:off x="3305175" y="3477895"/>
            <a:ext cx="424180" cy="50609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7" idx="3"/>
          </p:cNvCxnSpPr>
          <p:nvPr/>
        </p:nvCxnSpPr>
        <p:spPr>
          <a:xfrm>
            <a:off x="4136390" y="4294505"/>
            <a:ext cx="424180" cy="47244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8" idx="3"/>
          </p:cNvCxnSpPr>
          <p:nvPr/>
        </p:nvCxnSpPr>
        <p:spPr>
          <a:xfrm>
            <a:off x="5014595" y="5077460"/>
            <a:ext cx="424180" cy="46164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12750" y="3004185"/>
            <a:ext cx="3451225" cy="3319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75565" y="2600960"/>
            <a:ext cx="413385" cy="368300"/>
          </a:xfrm>
          <a:prstGeom prst="rect">
            <a:avLst/>
          </a:prstGeom>
          <a:noFill/>
        </p:spPr>
        <p:txBody>
          <a:bodyPr wrap="square" rtlCol="0">
            <a:spAutoFit/>
          </a:bodyPr>
          <a:lstStyle/>
          <a:p>
            <a:r>
              <a:rPr lang="en-US"/>
              <a:t>A</a:t>
            </a:r>
            <a:endParaRPr lang="en-US"/>
          </a:p>
        </p:txBody>
      </p:sp>
      <p:sp>
        <p:nvSpPr>
          <p:cNvPr id="32" name="Text Box 31"/>
          <p:cNvSpPr txBox="1"/>
          <p:nvPr/>
        </p:nvSpPr>
        <p:spPr>
          <a:xfrm>
            <a:off x="3863975" y="6366510"/>
            <a:ext cx="413385" cy="368300"/>
          </a:xfrm>
          <a:prstGeom prst="rect">
            <a:avLst/>
          </a:prstGeom>
          <a:noFill/>
        </p:spPr>
        <p:txBody>
          <a:bodyPr wrap="square" rtlCol="0">
            <a:spAutoFit/>
          </a:bodyPr>
          <a:lstStyle/>
          <a:p>
            <a:r>
              <a:rPr lang="en-US"/>
              <a:t>B</a:t>
            </a:r>
            <a:endParaRPr lang="en-US"/>
          </a:p>
        </p:txBody>
      </p:sp>
      <p:sp>
        <p:nvSpPr>
          <p:cNvPr id="34" name="Text Box 33"/>
          <p:cNvSpPr txBox="1"/>
          <p:nvPr/>
        </p:nvSpPr>
        <p:spPr>
          <a:xfrm>
            <a:off x="6240780" y="2152015"/>
            <a:ext cx="5330190" cy="2245360"/>
          </a:xfrm>
          <a:prstGeom prst="rect">
            <a:avLst/>
          </a:prstGeom>
          <a:noFill/>
        </p:spPr>
        <p:txBody>
          <a:bodyPr wrap="square" rtlCol="0">
            <a:spAutoFit/>
          </a:bodyPr>
          <a:lstStyle/>
          <a:p>
            <a:r>
              <a:rPr lang="ja-JP" altLang="en-US" sz="2000" dirty="0">
                <a:latin typeface="Yu Gothic" panose="020B0400000000000000" charset="-128"/>
                <a:ea typeface="Yu Gothic" panose="020B0400000000000000" charset="-128"/>
              </a:rPr>
              <a:t>メリット</a:t>
            </a:r>
            <a:endParaRPr lang="en-US" altLang="ja-JP" sz="2000" dirty="0">
              <a:latin typeface="Yu Gothic" panose="020B0400000000000000" charset="-128"/>
              <a:ea typeface="Yu Gothic" panose="020B0400000000000000" charset="-128"/>
            </a:endParaRPr>
          </a:p>
          <a:p>
            <a:pPr indent="0">
              <a:lnSpc>
                <a:spcPct val="100000"/>
              </a:lnSpc>
              <a:buNone/>
            </a:pPr>
            <a:r>
              <a:rPr lang="ja-JP" altLang="en-US" sz="2000" dirty="0">
                <a:latin typeface="Yu Gothic" panose="020B0400000000000000" charset="-128"/>
                <a:ea typeface="Yu Gothic" panose="020B0400000000000000" charset="-128"/>
              </a:rPr>
              <a:t>・</a:t>
            </a:r>
            <a:r>
              <a:rPr lang="en-US" altLang="ja-JP" sz="2000" dirty="0">
                <a:latin typeface="Yu Gothic" panose="020B0400000000000000" charset="-128"/>
                <a:ea typeface="Yu Gothic" panose="020B0400000000000000" charset="-128"/>
              </a:rPr>
              <a:t>進捗管理がしやすい</a:t>
            </a:r>
            <a:endParaRPr lang="en-US" altLang="ja-JP" sz="2000" dirty="0">
              <a:latin typeface="Yu Gothic" panose="020B0400000000000000" charset="-128"/>
              <a:ea typeface="Yu Gothic" panose="020B0400000000000000" charset="-128"/>
            </a:endParaRPr>
          </a:p>
          <a:p>
            <a:pPr indent="0">
              <a:lnSpc>
                <a:spcPct val="100000"/>
              </a:lnSpc>
              <a:buNone/>
            </a:pPr>
            <a:r>
              <a:rPr lang="ja-JP" altLang="en-US" sz="2000" dirty="0" smtClean="0">
                <a:latin typeface="Yu Gothic" panose="020B0400000000000000" charset="-128"/>
                <a:ea typeface="Yu Gothic" panose="020B0400000000000000" charset="-128"/>
              </a:rPr>
              <a:t>・</a:t>
            </a:r>
            <a:r>
              <a:rPr lang="en-US" altLang="ja-JP" sz="2000" dirty="0">
                <a:latin typeface="Yu Gothic" panose="020B0400000000000000" charset="-128"/>
                <a:ea typeface="Yu Gothic" panose="020B0400000000000000" charset="-128"/>
              </a:rPr>
              <a:t>プロジェクト全体の計画が立てやすい</a:t>
            </a:r>
            <a:endParaRPr lang="en-US" altLang="ja-JP" sz="2000" dirty="0">
              <a:latin typeface="Yu Gothic" panose="020B0400000000000000" charset="-128"/>
              <a:ea typeface="Yu Gothic" panose="020B0400000000000000" charset="-128"/>
            </a:endParaRPr>
          </a:p>
          <a:p>
            <a:pPr indent="0">
              <a:lnSpc>
                <a:spcPct val="100000"/>
              </a:lnSpc>
              <a:buNone/>
            </a:pPr>
            <a:endParaRPr lang="en-US" altLang="ja-JP" sz="2000" dirty="0">
              <a:latin typeface="Yu Gothic" panose="020B0400000000000000" charset="-128"/>
              <a:ea typeface="Yu Gothic" panose="020B0400000000000000" charset="-128"/>
            </a:endParaRPr>
          </a:p>
          <a:p>
            <a:pPr indent="0">
              <a:lnSpc>
                <a:spcPct val="100000"/>
              </a:lnSpc>
              <a:buNone/>
            </a:pPr>
            <a:r>
              <a:rPr lang="ja-JP" altLang="en-US" sz="2000" dirty="0">
                <a:latin typeface="Yu Gothic" panose="020B0400000000000000" charset="-128"/>
                <a:ea typeface="Yu Gothic" panose="020B0400000000000000" charset="-128"/>
              </a:rPr>
              <a:t>デメリット</a:t>
            </a:r>
            <a:endParaRPr lang="ja-JP" altLang="en-US" sz="2000" dirty="0">
              <a:latin typeface="Yu Gothic" panose="020B0400000000000000" charset="-128"/>
              <a:ea typeface="Yu Gothic" panose="020B0400000000000000" charset="-128"/>
            </a:endParaRPr>
          </a:p>
          <a:p>
            <a:pPr indent="0">
              <a:lnSpc>
                <a:spcPct val="100000"/>
              </a:lnSpc>
              <a:buNone/>
            </a:pPr>
            <a:r>
              <a:rPr lang="ja-JP" altLang="en-US" sz="2000" dirty="0">
                <a:latin typeface="Yu Gothic" panose="020B0400000000000000" charset="-128"/>
                <a:ea typeface="Yu Gothic" panose="020B0400000000000000" charset="-128"/>
              </a:rPr>
              <a:t>・手戻りが発生すると工数が増える</a:t>
            </a:r>
            <a:endParaRPr lang="ja-JP" altLang="en-US" sz="2000" dirty="0">
              <a:latin typeface="Yu Gothic" panose="020B0400000000000000" charset="-128"/>
              <a:ea typeface="Yu Gothic" panose="020B0400000000000000" charset="-128"/>
            </a:endParaRPr>
          </a:p>
          <a:p>
            <a:pPr indent="0">
              <a:lnSpc>
                <a:spcPct val="100000"/>
              </a:lnSpc>
              <a:buNone/>
            </a:pPr>
            <a:r>
              <a:rPr lang="ja-JP" altLang="en-US" sz="2000" dirty="0">
                <a:latin typeface="Yu Gothic" panose="020B0400000000000000" charset="-128"/>
                <a:ea typeface="Yu Gothic" panose="020B0400000000000000" charset="-128"/>
              </a:rPr>
              <a:t>・WBSの作成に時間がかかる</a:t>
            </a:r>
            <a:endParaRPr lang="ja-JP" altLang="en-US" sz="2000" dirty="0">
              <a:latin typeface="Yu Gothic" panose="020B0400000000000000" charset="-128"/>
              <a:ea typeface="Yu Gothic" panose="020B0400000000000000" charset="-128"/>
            </a:endParaRPr>
          </a:p>
        </p:txBody>
      </p:sp>
      <p:sp>
        <p:nvSpPr>
          <p:cNvPr id="35" name="文本框 31"/>
          <p:cNvSpPr txBox="1"/>
          <p:nvPr/>
        </p:nvSpPr>
        <p:spPr>
          <a:xfrm>
            <a:off x="1879600" y="786130"/>
            <a:ext cx="8433435" cy="891540"/>
          </a:xfrm>
          <a:prstGeom prst="rect">
            <a:avLst/>
          </a:prstGeom>
          <a:noFill/>
        </p:spPr>
        <p:txBody>
          <a:bodyPr wrap="square" rtlCol="0">
            <a:spAutoFit/>
          </a:bodyPr>
          <a:lstStyle/>
          <a:p>
            <a:pPr algn="l"/>
            <a:r>
              <a:rPr lang="en-US" altLang="zh-CN" sz="3200" dirty="0">
                <a:solidFill>
                  <a:srgbClr val="030000"/>
                </a:solidFill>
                <a:latin typeface="Yu Gothic" panose="020B0400000000000000" charset="-128"/>
                <a:ea typeface="Yu Gothic" panose="020B0400000000000000" charset="-128"/>
                <a:cs typeface="Yu Gothic" panose="020B0400000000000000" charset="-128"/>
              </a:rPr>
              <a:t>Waterfall : </a:t>
            </a:r>
            <a:r>
              <a:rPr sz="2000" dirty="0">
                <a:latin typeface="Yu Gothic" panose="020B0400000000000000" charset="-128"/>
                <a:ea typeface="Yu Gothic" panose="020B0400000000000000" charset="-128"/>
                <a:cs typeface="Yu Gothic" panose="020B0400000000000000" charset="-128"/>
                <a:sym typeface="+mn-ea"/>
              </a:rPr>
              <a:t>システム開発は前の工程を完全に終えてからでないと</a:t>
            </a:r>
            <a:r>
              <a:rPr lang="en-US" sz="2000" dirty="0">
                <a:latin typeface="Yu Gothic" panose="020B0400000000000000" charset="-128"/>
                <a:ea typeface="Yu Gothic" panose="020B0400000000000000" charset="-128"/>
                <a:cs typeface="Yu Gothic" panose="020B0400000000000000" charset="-128"/>
                <a:sym typeface="+mn-ea"/>
              </a:rPr>
              <a:t>			</a:t>
            </a:r>
            <a:r>
              <a:rPr lang="ja-JP" altLang="en-US" sz="2000" dirty="0">
                <a:latin typeface="Yu Gothic" panose="020B0400000000000000" charset="-128"/>
                <a:ea typeface="Yu Gothic" panose="020B0400000000000000" charset="-128"/>
                <a:cs typeface="Yu Gothic" panose="020B0400000000000000" charset="-128"/>
                <a:sym typeface="+mn-ea"/>
              </a:rPr>
              <a:t>　</a:t>
            </a:r>
            <a:r>
              <a:rPr sz="2000" dirty="0">
                <a:latin typeface="Yu Gothic" panose="020B0400000000000000" charset="-128"/>
                <a:ea typeface="Yu Gothic" panose="020B0400000000000000" charset="-128"/>
                <a:cs typeface="Yu Gothic" panose="020B0400000000000000" charset="-128"/>
                <a:sym typeface="+mn-ea"/>
              </a:rPr>
              <a:t>次の工程に進めない仕組み</a:t>
            </a:r>
            <a:endParaRPr lang="en-US" altLang="zh-CN" sz="3200" dirty="0">
              <a:solidFill>
                <a:srgbClr val="030000"/>
              </a:solidFill>
              <a:latin typeface="Yu Gothic" panose="020B0400000000000000" charset="-128"/>
              <a:ea typeface="Yu Gothic" panose="020B0400000000000000" charset="-128"/>
              <a:cs typeface="Yu Gothic" panose="020B0400000000000000" charset="-12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圆角 2"/>
          <p:cNvSpPr/>
          <p:nvPr/>
        </p:nvSpPr>
        <p:spPr>
          <a:xfrm>
            <a:off x="6240780" y="1965960"/>
            <a:ext cx="5330190" cy="4133215"/>
          </a:xfrm>
          <a:prstGeom prst="roundRect">
            <a:avLst>
              <a:gd name="adj" fmla="val 5151"/>
            </a:avLst>
          </a:prstGeom>
          <a:solidFill>
            <a:schemeClr val="bg1"/>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Calibri" panose="020F0502020204030204" charset="0"/>
            </a:endParaRPr>
          </a:p>
        </p:txBody>
      </p:sp>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sp>
        <p:nvSpPr>
          <p:cNvPr id="34" name="Text Box 33"/>
          <p:cNvSpPr txBox="1"/>
          <p:nvPr/>
        </p:nvSpPr>
        <p:spPr>
          <a:xfrm>
            <a:off x="6240780" y="2051050"/>
            <a:ext cx="5330190" cy="2553335"/>
          </a:xfrm>
          <a:prstGeom prst="rect">
            <a:avLst/>
          </a:prstGeom>
          <a:noFill/>
        </p:spPr>
        <p:txBody>
          <a:bodyPr wrap="square" rtlCol="0">
            <a:spAutoFit/>
          </a:bodyPr>
          <a:lstStyle/>
          <a:p>
            <a:r>
              <a:rPr lang="ja-JP" altLang="en-US" sz="2000" dirty="0">
                <a:latin typeface="Yu Gothic" panose="020B0400000000000000" charset="-128"/>
                <a:ea typeface="Yu Gothic" panose="020B0400000000000000" charset="-128"/>
              </a:rPr>
              <a:t>メリット</a:t>
            </a:r>
            <a:endParaRPr lang="en-US" altLang="ja-JP" sz="2000" dirty="0">
              <a:latin typeface="Yu Gothic" panose="020B0400000000000000" charset="-128"/>
              <a:ea typeface="Yu Gothic" panose="020B0400000000000000" charset="-128"/>
            </a:endParaRPr>
          </a:p>
          <a:p>
            <a:pPr indent="0">
              <a:buNone/>
            </a:pPr>
            <a:r>
              <a:rPr lang="ja-JP" altLang="en-US" sz="2000" dirty="0">
                <a:latin typeface="Yu Gothic" panose="020B0400000000000000" charset="-128"/>
                <a:ea typeface="Yu Gothic" panose="020B0400000000000000" charset="-128"/>
              </a:rPr>
              <a:t>・</a:t>
            </a:r>
            <a:r>
              <a:rPr lang="en-US" altLang="ja-JP" sz="2000" dirty="0">
                <a:latin typeface="Yu Gothic" panose="020B0400000000000000" charset="-128"/>
                <a:ea typeface="Yu Gothic" panose="020B0400000000000000" charset="-128"/>
              </a:rPr>
              <a:t>不具合が発生したとしても修正にかかる工</a:t>
            </a:r>
            <a:endParaRPr lang="en-US" altLang="ja-JP" sz="2000" dirty="0">
              <a:latin typeface="Yu Gothic" panose="020B0400000000000000" charset="-128"/>
              <a:ea typeface="Yu Gothic" panose="020B0400000000000000" charset="-128"/>
            </a:endParaRPr>
          </a:p>
          <a:p>
            <a:pPr indent="0">
              <a:buNone/>
            </a:pPr>
            <a:r>
              <a:rPr lang="ja-JP" altLang="en-US" sz="2000" dirty="0">
                <a:latin typeface="Yu Gothic" panose="020B0400000000000000" charset="-128"/>
                <a:ea typeface="Yu Gothic" panose="020B0400000000000000" charset="-128"/>
              </a:rPr>
              <a:t>　</a:t>
            </a:r>
            <a:r>
              <a:rPr lang="en-US" altLang="ja-JP" sz="2000" dirty="0" smtClean="0">
                <a:latin typeface="Yu Gothic" panose="020B0400000000000000" charset="-128"/>
                <a:ea typeface="Yu Gothic" panose="020B0400000000000000" charset="-128"/>
                <a:sym typeface="+mn-ea"/>
              </a:rPr>
              <a:t>数が少な</a:t>
            </a:r>
            <a:r>
              <a:rPr lang="ja-JP" altLang="en-US" sz="2000" dirty="0" smtClean="0">
                <a:latin typeface="Yu Gothic" panose="020B0400000000000000" charset="-128"/>
                <a:ea typeface="Yu Gothic" panose="020B0400000000000000" charset="-128"/>
                <a:sym typeface="+mn-ea"/>
              </a:rPr>
              <a:t>くなる</a:t>
            </a:r>
            <a:endParaRPr lang="en-US" altLang="ja-JP" sz="2000" dirty="0">
              <a:latin typeface="Yu Gothic" panose="020B0400000000000000" charset="-128"/>
              <a:ea typeface="Yu Gothic" panose="020B0400000000000000" charset="-128"/>
            </a:endParaRPr>
          </a:p>
          <a:p>
            <a:pPr indent="0">
              <a:buNone/>
            </a:pPr>
            <a:r>
              <a:rPr lang="ja-JP" altLang="en-US" sz="2000" dirty="0">
                <a:latin typeface="Yu Gothic" panose="020B0400000000000000" charset="-128"/>
                <a:ea typeface="Yu Gothic" panose="020B0400000000000000" charset="-128"/>
              </a:rPr>
              <a:t>・顧客ニーズに応じ</a:t>
            </a:r>
            <a:r>
              <a:rPr lang="ja-JP" altLang="en-US" sz="2000" dirty="0">
                <a:latin typeface="Yu Gothic" panose="020B0400000000000000" charset="-128"/>
                <a:ea typeface="Yu Gothic" panose="020B0400000000000000" charset="-128"/>
              </a:rPr>
              <a:t>しやすい</a:t>
            </a:r>
            <a:endParaRPr lang="ja-JP" altLang="en-US" sz="2000" dirty="0">
              <a:latin typeface="Yu Gothic" panose="020B0400000000000000" charset="-128"/>
              <a:ea typeface="Yu Gothic" panose="020B0400000000000000" charset="-128"/>
            </a:endParaRPr>
          </a:p>
          <a:p>
            <a:pPr indent="0">
              <a:buNone/>
            </a:pPr>
            <a:r>
              <a:rPr lang="ja-JP" altLang="en-US" sz="2000" dirty="0">
                <a:latin typeface="Yu Gothic" panose="020B0400000000000000" charset="-128"/>
                <a:ea typeface="Yu Gothic" panose="020B0400000000000000" charset="-128"/>
              </a:rPr>
              <a:t>・</a:t>
            </a:r>
            <a:r>
              <a:rPr lang="en-US" altLang="ja-JP" sz="2000" dirty="0">
                <a:latin typeface="Yu Gothic" panose="020B0400000000000000" charset="-128"/>
                <a:ea typeface="Yu Gothic" panose="020B0400000000000000" charset="-128"/>
              </a:rPr>
              <a:t>リリースのタイミングが早く</a:t>
            </a:r>
            <a:endParaRPr lang="en-US" altLang="ja-JP" sz="2000" dirty="0">
              <a:latin typeface="Yu Gothic" panose="020B0400000000000000" charset="-128"/>
              <a:ea typeface="Yu Gothic" panose="020B0400000000000000" charset="-128"/>
            </a:endParaRPr>
          </a:p>
          <a:p>
            <a:pPr indent="0">
              <a:buNone/>
            </a:pPr>
            <a:endParaRPr lang="en-US" altLang="ja-JP" sz="2000" dirty="0">
              <a:latin typeface="Yu Gothic" panose="020B0400000000000000" charset="-128"/>
              <a:ea typeface="Yu Gothic" panose="020B0400000000000000" charset="-128"/>
            </a:endParaRPr>
          </a:p>
          <a:p>
            <a:pPr indent="0">
              <a:buNone/>
            </a:pPr>
            <a:r>
              <a:rPr lang="ja-JP" altLang="en-US" sz="2000" dirty="0">
                <a:latin typeface="Yu Gothic" panose="020B0400000000000000" charset="-128"/>
                <a:ea typeface="Yu Gothic" panose="020B0400000000000000" charset="-128"/>
              </a:rPr>
              <a:t>デメリット</a:t>
            </a:r>
            <a:endParaRPr lang="ja-JP" altLang="en-US" sz="2000" dirty="0">
              <a:latin typeface="Yu Gothic" panose="020B0400000000000000" charset="-128"/>
              <a:ea typeface="Yu Gothic" panose="020B0400000000000000" charset="-128"/>
            </a:endParaRPr>
          </a:p>
          <a:p>
            <a:pPr indent="0">
              <a:buNone/>
            </a:pPr>
            <a:r>
              <a:rPr lang="ja-JP" altLang="en-US" sz="2000" dirty="0">
                <a:latin typeface="Yu Gothic" panose="020B0400000000000000" charset="-128"/>
                <a:ea typeface="Yu Gothic" panose="020B0400000000000000" charset="-128"/>
              </a:rPr>
              <a:t>・全体のスケジュールを管理しにくい</a:t>
            </a:r>
            <a:endParaRPr lang="ja-JP" altLang="en-US" sz="2000" dirty="0">
              <a:latin typeface="Yu Gothic" panose="020B0400000000000000" charset="-128"/>
              <a:ea typeface="Yu Gothic" panose="020B0400000000000000" charset="-128"/>
            </a:endParaRPr>
          </a:p>
        </p:txBody>
      </p:sp>
      <p:sp>
        <p:nvSpPr>
          <p:cNvPr id="35" name="文本框 31"/>
          <p:cNvSpPr txBox="1"/>
          <p:nvPr/>
        </p:nvSpPr>
        <p:spPr>
          <a:xfrm>
            <a:off x="1879600" y="786130"/>
            <a:ext cx="8433435" cy="860425"/>
          </a:xfrm>
          <a:prstGeom prst="rect">
            <a:avLst/>
          </a:prstGeom>
          <a:noFill/>
        </p:spPr>
        <p:txBody>
          <a:bodyPr wrap="square" rtlCol="0">
            <a:spAutoFit/>
          </a:bodyPr>
          <a:lstStyle/>
          <a:p>
            <a:pPr algn="l"/>
            <a:r>
              <a:rPr lang="en-US" altLang="zh-CN" sz="3200" dirty="0">
                <a:solidFill>
                  <a:srgbClr val="030000"/>
                </a:solidFill>
                <a:latin typeface="Yu Gothic" panose="020B0400000000000000" charset="-128"/>
                <a:ea typeface="Yu Gothic" panose="020B0400000000000000" charset="-128"/>
                <a:cs typeface="Yu Gothic" panose="020B0400000000000000" charset="-128"/>
              </a:rPr>
              <a:t>Agile : </a:t>
            </a:r>
            <a:r>
              <a:rPr dirty="0" err="1">
                <a:latin typeface="Yu Gothic" panose="020B0400000000000000" charset="-128"/>
                <a:ea typeface="Yu Gothic" panose="020B0400000000000000" charset="-128"/>
                <a:cs typeface="Yu Gothic" panose="020B0400000000000000" charset="-128"/>
              </a:rPr>
              <a:t>企画からリリースを繰り返し実施し、工程を細かく分けて、短いサ</a:t>
            </a:r>
            <a:r>
              <a:rPr lang="en-US" dirty="0">
                <a:latin typeface="Yu Gothic" panose="020B0400000000000000" charset="-128"/>
                <a:ea typeface="Yu Gothic" panose="020B0400000000000000" charset="-128"/>
                <a:cs typeface="Yu Gothic" panose="020B0400000000000000" charset="-128"/>
              </a:rPr>
              <a:t>		</a:t>
            </a:r>
            <a:r>
              <a:rPr lang="ja-JP" altLang="en-US" dirty="0">
                <a:latin typeface="Yu Gothic" panose="020B0400000000000000" charset="-128"/>
                <a:ea typeface="Yu Gothic" panose="020B0400000000000000" charset="-128"/>
                <a:cs typeface="Yu Gothic" panose="020B0400000000000000" charset="-128"/>
              </a:rPr>
              <a:t>　</a:t>
            </a:r>
            <a:r>
              <a:rPr dirty="0" err="1">
                <a:latin typeface="Yu Gothic" panose="020B0400000000000000" charset="-128"/>
                <a:ea typeface="Yu Gothic" panose="020B0400000000000000" charset="-128"/>
                <a:cs typeface="Yu Gothic" panose="020B0400000000000000" charset="-128"/>
              </a:rPr>
              <a:t>イクルで</a:t>
            </a:r>
            <a:r>
              <a:rPr lang="en-US" dirty="0">
                <a:latin typeface="Yu Gothic" panose="020B0400000000000000" charset="-128"/>
                <a:ea typeface="Yu Gothic" panose="020B0400000000000000" charset="-128"/>
                <a:cs typeface="Yu Gothic" panose="020B0400000000000000" charset="-128"/>
              </a:rPr>
              <a:t> </a:t>
            </a:r>
            <a:r>
              <a:rPr dirty="0">
                <a:latin typeface="Yu Gothic" panose="020B0400000000000000" charset="-128"/>
                <a:ea typeface="Yu Gothic" panose="020B0400000000000000" charset="-128"/>
                <a:cs typeface="Yu Gothic" panose="020B0400000000000000" charset="-128"/>
              </a:rPr>
              <a:t>進行していくシステム開発</a:t>
            </a:r>
            <a:endParaRPr dirty="0">
              <a:latin typeface="Yu Gothic" panose="020B0400000000000000" charset="-128"/>
              <a:ea typeface="Yu Gothic" panose="020B0400000000000000" charset="-128"/>
              <a:cs typeface="Yu Gothic" panose="020B0400000000000000" charset="-128"/>
            </a:endParaRPr>
          </a:p>
        </p:txBody>
      </p:sp>
      <p:sp>
        <p:nvSpPr>
          <p:cNvPr id="2" name="Right Arrow 1"/>
          <p:cNvSpPr/>
          <p:nvPr/>
        </p:nvSpPr>
        <p:spPr>
          <a:xfrm rot="18720000">
            <a:off x="1214755" y="5215890"/>
            <a:ext cx="1433830" cy="63817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 name="Right Arrow 2"/>
          <p:cNvSpPr/>
          <p:nvPr/>
        </p:nvSpPr>
        <p:spPr>
          <a:xfrm rot="18720000">
            <a:off x="2266950" y="3959860"/>
            <a:ext cx="1433830" cy="63817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Right Arrow 3"/>
          <p:cNvSpPr/>
          <p:nvPr/>
        </p:nvSpPr>
        <p:spPr>
          <a:xfrm rot="18720000">
            <a:off x="3394075" y="2713355"/>
            <a:ext cx="1433830" cy="63817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Oval 4"/>
          <p:cNvSpPr/>
          <p:nvPr/>
        </p:nvSpPr>
        <p:spPr>
          <a:xfrm rot="18600000">
            <a:off x="638175" y="4551045"/>
            <a:ext cx="1241425" cy="1197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a:t>要件定義</a:t>
            </a:r>
            <a:br>
              <a:rPr lang="ja-JP" altLang="en-US" sz="1200"/>
            </a:br>
            <a:r>
              <a:rPr lang="ja-JP" altLang="en-US" sz="1200"/>
              <a:t>設計</a:t>
            </a:r>
            <a:br>
              <a:rPr lang="ja-JP" altLang="en-US" sz="1200"/>
            </a:br>
            <a:r>
              <a:rPr lang="ja-JP" altLang="en-US" sz="1200"/>
              <a:t>開発</a:t>
            </a:r>
            <a:br>
              <a:rPr lang="ja-JP" altLang="en-US" sz="1200"/>
            </a:br>
            <a:r>
              <a:rPr lang="ja-JP" altLang="en-US" sz="1200"/>
              <a:t>テスト</a:t>
            </a:r>
            <a:br>
              <a:rPr lang="ja-JP" altLang="en-US" sz="1200"/>
            </a:br>
            <a:r>
              <a:rPr lang="ja-JP" altLang="en-US" sz="1200"/>
              <a:t>リリース</a:t>
            </a:r>
            <a:endParaRPr lang="ja-JP" altLang="en-US" sz="1200"/>
          </a:p>
        </p:txBody>
      </p:sp>
      <p:cxnSp>
        <p:nvCxnSpPr>
          <p:cNvPr id="9" name="Straight Arrow Connector 8"/>
          <p:cNvCxnSpPr/>
          <p:nvPr/>
        </p:nvCxnSpPr>
        <p:spPr>
          <a:xfrm flipV="1">
            <a:off x="2154555" y="3047365"/>
            <a:ext cx="2863215" cy="3352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1730375" y="6323965"/>
            <a:ext cx="565785" cy="368300"/>
          </a:xfrm>
          <a:prstGeom prst="rect">
            <a:avLst/>
          </a:prstGeom>
          <a:noFill/>
        </p:spPr>
        <p:txBody>
          <a:bodyPr wrap="square" rtlCol="0">
            <a:spAutoFit/>
          </a:bodyPr>
          <a:lstStyle/>
          <a:p>
            <a:r>
              <a:rPr lang="en-US"/>
              <a:t>A</a:t>
            </a:r>
            <a:endParaRPr lang="en-US"/>
          </a:p>
        </p:txBody>
      </p:sp>
      <p:sp>
        <p:nvSpPr>
          <p:cNvPr id="13" name="Text Box 12"/>
          <p:cNvSpPr txBox="1"/>
          <p:nvPr/>
        </p:nvSpPr>
        <p:spPr>
          <a:xfrm>
            <a:off x="4948555" y="2679065"/>
            <a:ext cx="565785" cy="368300"/>
          </a:xfrm>
          <a:prstGeom prst="rect">
            <a:avLst/>
          </a:prstGeom>
          <a:noFill/>
        </p:spPr>
        <p:txBody>
          <a:bodyPr wrap="square" rtlCol="0">
            <a:spAutoFit/>
          </a:bodyPr>
          <a:lstStyle/>
          <a:p>
            <a:r>
              <a:rPr lang="en-US"/>
              <a:t>B</a:t>
            </a:r>
            <a:endParaRPr lang="en-US"/>
          </a:p>
        </p:txBody>
      </p:sp>
      <p:sp>
        <p:nvSpPr>
          <p:cNvPr id="14" name="Oval 13"/>
          <p:cNvSpPr/>
          <p:nvPr/>
        </p:nvSpPr>
        <p:spPr>
          <a:xfrm rot="18600000">
            <a:off x="1701165" y="3306445"/>
            <a:ext cx="1241425" cy="1197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a:t>要件定義</a:t>
            </a:r>
            <a:br>
              <a:rPr lang="ja-JP" altLang="en-US" sz="1200"/>
            </a:br>
            <a:r>
              <a:rPr lang="ja-JP" altLang="en-US" sz="1200"/>
              <a:t>設計</a:t>
            </a:r>
            <a:br>
              <a:rPr lang="ja-JP" altLang="en-US" sz="1200"/>
            </a:br>
            <a:r>
              <a:rPr lang="ja-JP" altLang="en-US" sz="1200"/>
              <a:t>開発</a:t>
            </a:r>
            <a:br>
              <a:rPr lang="ja-JP" altLang="en-US" sz="1200"/>
            </a:br>
            <a:r>
              <a:rPr lang="ja-JP" altLang="en-US" sz="1200"/>
              <a:t>テスト</a:t>
            </a:r>
            <a:br>
              <a:rPr lang="ja-JP" altLang="en-US" sz="1200"/>
            </a:br>
            <a:r>
              <a:rPr lang="ja-JP" altLang="en-US" sz="1200"/>
              <a:t>リリース</a:t>
            </a:r>
            <a:endParaRPr lang="ja-JP" altLang="en-US" sz="1200"/>
          </a:p>
        </p:txBody>
      </p:sp>
      <p:sp>
        <p:nvSpPr>
          <p:cNvPr id="15" name="Oval 14"/>
          <p:cNvSpPr/>
          <p:nvPr/>
        </p:nvSpPr>
        <p:spPr>
          <a:xfrm rot="18600000">
            <a:off x="2818765" y="2073275"/>
            <a:ext cx="1241425" cy="1197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a:t>要件定義</a:t>
            </a:r>
            <a:br>
              <a:rPr lang="ja-JP" altLang="en-US" sz="1200"/>
            </a:br>
            <a:r>
              <a:rPr lang="ja-JP" altLang="en-US" sz="1200"/>
              <a:t>設計</a:t>
            </a:r>
            <a:br>
              <a:rPr lang="ja-JP" altLang="en-US" sz="1200"/>
            </a:br>
            <a:r>
              <a:rPr lang="ja-JP" altLang="en-US" sz="1200"/>
              <a:t>開発</a:t>
            </a:r>
            <a:br>
              <a:rPr lang="ja-JP" altLang="en-US" sz="1200"/>
            </a:br>
            <a:r>
              <a:rPr lang="ja-JP" altLang="en-US" sz="1200"/>
              <a:t>テスト</a:t>
            </a:r>
            <a:br>
              <a:rPr lang="ja-JP" altLang="en-US" sz="1200"/>
            </a:br>
            <a:r>
              <a:rPr lang="ja-JP" altLang="en-US" sz="1200"/>
              <a:t>リリース</a:t>
            </a:r>
            <a:endParaRPr lang="ja-JP" altLang="en-US" sz="12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59925"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67994" y="-261480"/>
            <a:ext cx="2355628" cy="3273334"/>
          </a:xfrm>
          <a:prstGeom prst="rect">
            <a:avLst/>
          </a:prstGeom>
        </p:spPr>
      </p:pic>
      <p:pic>
        <p:nvPicPr>
          <p:cNvPr id="9" name="图片 8"/>
          <p:cNvPicPr>
            <a:picLocks noChangeAspect="1"/>
          </p:cNvPicPr>
          <p:nvPr/>
        </p:nvPicPr>
        <p:blipFill>
          <a:blip r:embed="rId2"/>
          <a:stretch>
            <a:fillRect/>
          </a:stretch>
        </p:blipFill>
        <p:spPr>
          <a:xfrm>
            <a:off x="3328102" y="1571307"/>
            <a:ext cx="5550547" cy="126000"/>
          </a:xfrm>
          <a:prstGeom prst="rect">
            <a:avLst/>
          </a:prstGeom>
        </p:spPr>
      </p:pic>
      <p:sp>
        <p:nvSpPr>
          <p:cNvPr id="10" name="矩形: 圆角 2"/>
          <p:cNvSpPr/>
          <p:nvPr/>
        </p:nvSpPr>
        <p:spPr>
          <a:xfrm>
            <a:off x="6412865" y="2562860"/>
            <a:ext cx="5330190" cy="3632200"/>
          </a:xfrm>
          <a:prstGeom prst="roundRect">
            <a:avLst>
              <a:gd name="adj" fmla="val 5151"/>
            </a:avLst>
          </a:prstGeom>
          <a:solidFill>
            <a:schemeClr val="bg1"/>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Calibri" panose="020F0502020204030204" charset="0"/>
            </a:endParaRPr>
          </a:p>
        </p:txBody>
      </p:sp>
      <p:sp>
        <p:nvSpPr>
          <p:cNvPr id="17" name="文本框 16"/>
          <p:cNvSpPr txBox="1"/>
          <p:nvPr/>
        </p:nvSpPr>
        <p:spPr>
          <a:xfrm>
            <a:off x="6412230" y="2562860"/>
            <a:ext cx="5330825" cy="2862322"/>
          </a:xfrm>
          <a:prstGeom prst="rect">
            <a:avLst/>
          </a:prstGeom>
          <a:noFill/>
        </p:spPr>
        <p:txBody>
          <a:bodyPr wrap="square" rtlCol="0">
            <a:spAutoFit/>
            <a:scene3d>
              <a:camera prst="orthographicFront"/>
              <a:lightRig rig="threePt" dir="t"/>
            </a:scene3d>
            <a:sp3d contourW="12700"/>
          </a:bodyPr>
          <a:lstStyle/>
          <a:p>
            <a:pPr algn="l">
              <a:lnSpc>
                <a:spcPct val="150000"/>
              </a:lnSpc>
              <a:spcBef>
                <a:spcPts val="0"/>
              </a:spcBef>
              <a:spcAft>
                <a:spcPts val="0"/>
              </a:spcAft>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プロジェクトをいくつかのフェーズに分割して管理する方法 </a:t>
            </a:r>
            <a:endParaRPr lang="en-US" altLang="zh-CN"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gn="l">
              <a:lnSpc>
                <a:spcPct val="150000"/>
              </a:lnSpc>
              <a:spcBef>
                <a:spcPts val="0"/>
              </a:spcBef>
              <a:spcAft>
                <a:spcPts val="0"/>
              </a:spcAft>
            </a:pP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短い期間であっても、あげられる成果が非常に高い</a:t>
            </a:r>
            <a:endParaRPr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a:p>
            <a:pPr>
              <a:lnSpc>
                <a:spcPct val="150000"/>
              </a:lnSpc>
            </a:pPr>
            <a:r>
              <a:rPr 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a:t>
            </a:r>
            <a:r>
              <a:rPr lang="en-US" altLang="zh-CN" sz="2000" dirty="0" err="1"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フェーズ</a:t>
            </a:r>
            <a:r>
              <a:rPr lang="ja-JP" altLang="en-US"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rPr>
              <a:t>により、どんどん満足度の高い製品をアウトプットができる</a:t>
            </a:r>
            <a:endParaRPr lang="ja-JP" sz="2000" dirty="0" smtClean="0">
              <a:solidFill>
                <a:schemeClr val="tx1">
                  <a:lumMod val="75000"/>
                  <a:lumOff val="25000"/>
                </a:schemeClr>
              </a:solidFill>
              <a:latin typeface="Yu Gothic" panose="020B0400000000000000" charset="-128"/>
              <a:ea typeface="Yu Gothic" panose="020B0400000000000000" charset="-128"/>
              <a:cs typeface="Yu Gothic" panose="020B0400000000000000" charset="-128"/>
              <a:sym typeface="+mn-ea"/>
            </a:endParaRPr>
          </a:p>
        </p:txBody>
      </p:sp>
      <p:sp>
        <p:nvSpPr>
          <p:cNvPr id="18" name="文本框 17"/>
          <p:cNvSpPr txBox="1"/>
          <p:nvPr/>
        </p:nvSpPr>
        <p:spPr>
          <a:xfrm>
            <a:off x="3673182" y="438021"/>
            <a:ext cx="4754880" cy="1014730"/>
          </a:xfrm>
          <a:prstGeom prst="rect">
            <a:avLst/>
          </a:prstGeom>
          <a:noFill/>
        </p:spPr>
        <p:txBody>
          <a:bodyPr wrap="none" rtlCol="0">
            <a:spAutoFit/>
          </a:bodyPr>
          <a:lstStyle/>
          <a:p>
            <a:pPr algn="ctr"/>
            <a:r>
              <a:rPr lang="ja-JP" altLang="zh-CN" sz="6000" dirty="0">
                <a:solidFill>
                  <a:srgbClr val="030000"/>
                </a:solidFill>
                <a:latin typeface="Yu Gothic" panose="020B0400000000000000" charset="-128"/>
                <a:ea typeface="Yu Gothic" panose="020B0400000000000000" charset="-128"/>
                <a:cs typeface="Calibri" panose="020F0502020204030204" charset="0"/>
              </a:rPr>
              <a:t>アジャイル？</a:t>
            </a:r>
            <a:endParaRPr lang="ja-JP" altLang="zh-CN" sz="6000" dirty="0">
              <a:solidFill>
                <a:srgbClr val="030000"/>
              </a:solidFill>
              <a:latin typeface="Yu Gothic" panose="020B0400000000000000" charset="-128"/>
              <a:ea typeface="Yu Gothic" panose="020B0400000000000000" charset="-128"/>
              <a:cs typeface="Calibri" panose="020F0502020204030204" charset="0"/>
            </a:endParaRPr>
          </a:p>
        </p:txBody>
      </p:sp>
      <p:pic>
        <p:nvPicPr>
          <p:cNvPr id="2" name="Picture 1"/>
          <p:cNvPicPr>
            <a:picLocks noChangeAspect="1"/>
          </p:cNvPicPr>
          <p:nvPr/>
        </p:nvPicPr>
        <p:blipFill>
          <a:blip r:embed="rId3"/>
          <a:stretch>
            <a:fillRect/>
          </a:stretch>
        </p:blipFill>
        <p:spPr>
          <a:xfrm>
            <a:off x="585219" y="2553001"/>
            <a:ext cx="5485765" cy="3441065"/>
          </a:xfrm>
          <a:prstGeom prst="rect">
            <a:avLst/>
          </a:prstGeom>
        </p:spPr>
      </p:pic>
      <p:sp>
        <p:nvSpPr>
          <p:cNvPr id="3" name="Text Box 2"/>
          <p:cNvSpPr txBox="1"/>
          <p:nvPr/>
        </p:nvSpPr>
        <p:spPr>
          <a:xfrm>
            <a:off x="726440" y="2042160"/>
            <a:ext cx="4189730" cy="737235"/>
          </a:xfrm>
          <a:prstGeom prst="rect">
            <a:avLst/>
          </a:prstGeom>
          <a:noFill/>
        </p:spPr>
        <p:txBody>
          <a:bodyPr wrap="square" rtlCol="0" anchor="t">
            <a:spAutoFit/>
          </a:bodyPr>
          <a:lstStyle/>
          <a:p>
            <a:r>
              <a:rPr lang="en-US" sz="1400">
                <a:solidFill>
                  <a:srgbClr val="FF0000"/>
                </a:solidFill>
                <a:latin typeface="Yu Gothic" panose="020B0400000000000000" charset="-128"/>
                <a:ea typeface="Yu Gothic" panose="020B0400000000000000" charset="-128"/>
                <a:sym typeface="+mn-ea"/>
              </a:rPr>
              <a:t>INCREMENT OR</a:t>
            </a:r>
            <a:endParaRPr lang="en-US" sz="1400">
              <a:solidFill>
                <a:srgbClr val="FF0000"/>
              </a:solidFill>
              <a:latin typeface="Yu Gothic" panose="020B0400000000000000" charset="-128"/>
              <a:ea typeface="Yu Gothic" panose="020B0400000000000000" charset="-128"/>
            </a:endParaRPr>
          </a:p>
          <a:p>
            <a:r>
              <a:rPr lang="en-US" sz="1400">
                <a:solidFill>
                  <a:srgbClr val="FF0000"/>
                </a:solidFill>
                <a:latin typeface="Yu Gothic" panose="020B0400000000000000" charset="-128"/>
                <a:ea typeface="Yu Gothic" panose="020B0400000000000000" charset="-128"/>
                <a:sym typeface="+mn-ea"/>
              </a:rPr>
              <a:t>MVP: Minimum Viable Product</a:t>
            </a:r>
            <a:endParaRPr lang="en-US" sz="1400">
              <a:solidFill>
                <a:srgbClr val="FF0000"/>
              </a:solidFill>
              <a:latin typeface="Yu Gothic" panose="020B0400000000000000" charset="-128"/>
              <a:ea typeface="Yu Gothic" panose="020B0400000000000000" charset="-128"/>
            </a:endParaRPr>
          </a:p>
          <a:p>
            <a:r>
              <a:rPr lang="en-US" sz="1400">
                <a:solidFill>
                  <a:srgbClr val="FF0000"/>
                </a:solidFill>
                <a:latin typeface="Yu Gothic" panose="020B0400000000000000" charset="-128"/>
                <a:ea typeface="Yu Gothic" panose="020B0400000000000000" charset="-128"/>
                <a:sym typeface="+mn-ea"/>
              </a:rPr>
              <a:t>MMF: Minimum Marketable Feature</a:t>
            </a:r>
            <a:endParaRPr lang="en-US" sz="1400">
              <a:latin typeface="Yu Gothic" panose="020B0400000000000000" charset="-128"/>
              <a:ea typeface="Yu Gothic" panose="020B0400000000000000" charset="-12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stretch>
            <a:fillRect/>
          </a:stretch>
        </p:blipFill>
        <p:spPr>
          <a:xfrm flipV="1">
            <a:off x="2876409" y="4830936"/>
            <a:ext cx="6661533" cy="151200"/>
          </a:xfrm>
          <a:prstGeom prst="rect">
            <a:avLst/>
          </a:prstGeom>
        </p:spPr>
      </p:pic>
      <p:sp>
        <p:nvSpPr>
          <p:cNvPr id="32" name="文本框 31"/>
          <p:cNvSpPr txBox="1"/>
          <p:nvPr/>
        </p:nvSpPr>
        <p:spPr>
          <a:xfrm>
            <a:off x="3946753" y="5363676"/>
            <a:ext cx="4297680" cy="922020"/>
          </a:xfrm>
          <a:prstGeom prst="rect">
            <a:avLst/>
          </a:prstGeom>
          <a:noFill/>
        </p:spPr>
        <p:txBody>
          <a:bodyPr wrap="none" rtlCol="0">
            <a:spAutoFit/>
          </a:bodyPr>
          <a:lstStyle/>
          <a:p>
            <a:pPr algn="ctr"/>
            <a:r>
              <a:rPr lang="ja-JP" altLang="en-US" sz="5400" dirty="0">
                <a:solidFill>
                  <a:srgbClr val="030000"/>
                </a:solidFill>
                <a:latin typeface="Yu Gothic" panose="020B0400000000000000" charset="-128"/>
                <a:ea typeface="Yu Gothic" panose="020B0400000000000000" charset="-128"/>
                <a:cs typeface="Calibri" panose="020F0502020204030204" charset="0"/>
              </a:rPr>
              <a:t>スクラム開発</a:t>
            </a:r>
            <a:endParaRPr lang="ja-JP" altLang="en-US" sz="5400" dirty="0">
              <a:solidFill>
                <a:srgbClr val="030000"/>
              </a:solidFill>
              <a:latin typeface="Yu Gothic" panose="020B0400000000000000" charset="-128"/>
              <a:ea typeface="Yu Gothic" panose="020B0400000000000000" charset="-128"/>
              <a:cs typeface="Calibri" panose="020F0502020204030204" charset="0"/>
            </a:endParaRPr>
          </a:p>
        </p:txBody>
      </p:sp>
      <p:pic>
        <p:nvPicPr>
          <p:cNvPr id="2" name="图片 32"/>
          <p:cNvPicPr>
            <a:picLocks noChangeAspect="1"/>
          </p:cNvPicPr>
          <p:nvPr/>
        </p:nvPicPr>
        <p:blipFill>
          <a:blip r:embed="rId2"/>
          <a:stretch>
            <a:fillRect/>
          </a:stretch>
        </p:blipFill>
        <p:spPr>
          <a:xfrm>
            <a:off x="2426888" y="221027"/>
            <a:ext cx="7337410" cy="4610233"/>
          </a:xfrm>
          <a:prstGeom prst="rect">
            <a:avLst/>
          </a:prstGeom>
        </p:spPr>
      </p:pic>
      <p:pic>
        <p:nvPicPr>
          <p:cNvPr id="3" name="Picture 2" descr="scrumorg-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7215" y="2482215"/>
            <a:ext cx="3418205" cy="214439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游ゴシック Light"/>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Calibri"/>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Calibri"/>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Calibri"/>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Calibri"/>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Calibri"/>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Calibri"/>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Calibri"/>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4032</Words>
  <Application>WPS Presentation</Application>
  <PresentationFormat>Widescreen</PresentationFormat>
  <Paragraphs>311</Paragraphs>
  <Slides>45</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45</vt:i4>
      </vt:variant>
    </vt:vector>
  </HeadingPairs>
  <TitlesOfParts>
    <vt:vector size="63" baseType="lpstr">
      <vt:lpstr>Arial</vt:lpstr>
      <vt:lpstr>SimSun</vt:lpstr>
      <vt:lpstr>Wingdings</vt:lpstr>
      <vt:lpstr>Calibri</vt:lpstr>
      <vt:lpstr>Mistral</vt:lpstr>
      <vt:lpstr>Yu Gothic</vt:lpstr>
      <vt:lpstr>MS PGothic</vt:lpstr>
      <vt:lpstr>Microsoft YaHei</vt:lpstr>
      <vt:lpstr>Arial Unicode MS</vt:lpstr>
      <vt:lpstr>Calibri</vt:lpstr>
      <vt:lpstr>游ゴシック (Body)</vt:lpstr>
      <vt:lpstr>Segoe Print</vt:lpstr>
      <vt:lpstr>Yu Gothic Light</vt:lpstr>
      <vt:lpstr>Office Theme</vt:lpstr>
      <vt:lpstr>PBrush</vt:lpstr>
      <vt:lpstr>PBrush</vt:lpstr>
      <vt:lpstr>PBrush</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Hnin Hnin Yu</cp:lastModifiedBy>
  <cp:revision>638</cp:revision>
  <dcterms:created xsi:type="dcterms:W3CDTF">2018-04-20T14:32:00Z</dcterms:created>
  <dcterms:modified xsi:type="dcterms:W3CDTF">2022-08-09T12:15:00Z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1033-11.2.0.10258</vt:lpwstr>
  </property>
  <property fmtid="{D5CDD505-2E9C-101B-9397-08002B2CF9AE}" pid="3" name="ICV">
    <vt:lpwstr>A1A0C0D506184C4DAAD9E216F1E8D327</vt:lpwstr>
  </property>
</Properties>
</file>